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9" r:id="rId5"/>
  </p:sldMasterIdLst>
  <p:notesMasterIdLst>
    <p:notesMasterId r:id="rId26"/>
  </p:notesMasterIdLst>
  <p:sldIdLst>
    <p:sldId id="256" r:id="rId6"/>
    <p:sldId id="265" r:id="rId7"/>
    <p:sldId id="260" r:id="rId8"/>
    <p:sldId id="269" r:id="rId9"/>
    <p:sldId id="259" r:id="rId10"/>
    <p:sldId id="749" r:id="rId11"/>
    <p:sldId id="733" r:id="rId12"/>
    <p:sldId id="732" r:id="rId13"/>
    <p:sldId id="2147480633" r:id="rId14"/>
    <p:sldId id="2147480656" r:id="rId15"/>
    <p:sldId id="2147480635" r:id="rId16"/>
    <p:sldId id="263" r:id="rId17"/>
    <p:sldId id="750" r:id="rId18"/>
    <p:sldId id="751" r:id="rId19"/>
    <p:sldId id="752" r:id="rId20"/>
    <p:sldId id="2147480658" r:id="rId21"/>
    <p:sldId id="264" r:id="rId22"/>
    <p:sldId id="270" r:id="rId23"/>
    <p:sldId id="268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C98C35-C5AB-F960-E288-ABE47D184817}" name="Erika Fradsham" initials="EF" userId="S::erika.fradsham@bbrown.com::bce50617-42f8-4704-b9cf-e4894efd5c55" providerId="AD"/>
  <p188:author id="{C3838F74-0255-A635-C7F9-1238A2E23F6F}" name="Emma Collins" initials="EC" userId="S::Emma.Collins@bbrown.com::a469fc7f-7a74-43a2-9b42-2434a7f284f6" providerId="AD"/>
  <p188:author id="{0BFC14B6-510B-EC8B-19BD-6A7E0CD296D9}" name="Colin Pearson" initials="CP" userId="S::Colin.Pearson@bbrown.com::8b4bd9b2-d25f-44b9-8c83-481ba6fb2604" providerId="AD"/>
  <p188:author id="{810534C5-42F6-946C-92CC-AC908AF73A4D}" name="Jessie Campbell" initials="JC" userId="S::Jessie.Campbell@bbrown.com::4d11b452-3df8-49e1-94eb-a351fdc0e45d" providerId="AD"/>
  <p188:author id="{928BB7D7-49F8-1E00-BBAC-4F257C2CA2AE}" name="Erika Fradsham" initials="EF" userId="S::Erika.Fradsham@bbrown.com::bce50617-42f8-4704-b9cf-e4894efd5c5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a Fradsham" initials="EF" lastIdx="2" clrIdx="0">
    <p:extLst>
      <p:ext uri="{19B8F6BF-5375-455C-9EA6-DF929625EA0E}">
        <p15:presenceInfo xmlns:p15="http://schemas.microsoft.com/office/powerpoint/2012/main" userId="S::erika.fradsham@strategicba.com::bce50617-42f8-4704-b9cf-e4894efd5c55" providerId="AD"/>
      </p:ext>
    </p:extLst>
  </p:cmAuthor>
  <p:cmAuthor id="2" name="Jessie Campbell" initials="JC" lastIdx="2" clrIdx="1">
    <p:extLst>
      <p:ext uri="{19B8F6BF-5375-455C-9EA6-DF929625EA0E}">
        <p15:presenceInfo xmlns:p15="http://schemas.microsoft.com/office/powerpoint/2012/main" userId="S::jessie.campbell@strategicba.com::4d11b452-3df8-49e1-94eb-a351fdc0e4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2D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ka Fradsham" userId="bce50617-42f8-4704-b9cf-e4894efd5c55" providerId="ADAL" clId="{21EC21FA-8135-4B67-B24D-1CE56B64D04C}"/>
    <pc:docChg chg="custSel modSld">
      <pc:chgData name="Erika Fradsham" userId="bce50617-42f8-4704-b9cf-e4894efd5c55" providerId="ADAL" clId="{21EC21FA-8135-4B67-B24D-1CE56B64D04C}" dt="2023-10-18T20:59:31.060" v="0" actId="207"/>
      <pc:docMkLst>
        <pc:docMk/>
      </pc:docMkLst>
      <pc:sldChg chg="modSp mod">
        <pc:chgData name="Erika Fradsham" userId="bce50617-42f8-4704-b9cf-e4894efd5c55" providerId="ADAL" clId="{21EC21FA-8135-4B67-B24D-1CE56B64D04C}" dt="2023-10-18T20:59:31.060" v="0" actId="207"/>
        <pc:sldMkLst>
          <pc:docMk/>
          <pc:sldMk cId="2289143851" sldId="733"/>
        </pc:sldMkLst>
        <pc:graphicFrameChg chg="modGraphic">
          <ac:chgData name="Erika Fradsham" userId="bce50617-42f8-4704-b9cf-e4894efd5c55" providerId="ADAL" clId="{21EC21FA-8135-4B67-B24D-1CE56B64D04C}" dt="2023-10-18T20:59:31.060" v="0" actId="207"/>
          <ac:graphicFrameMkLst>
            <pc:docMk/>
            <pc:sldMk cId="2289143851" sldId="733"/>
            <ac:graphicFrameMk id="5" creationId="{35503F49-1E80-466D-A792-1CF743316BE6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C13BE-CBA6-4AE3-9E92-73A77B7C7DD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69A72-2A4F-4882-AFD5-D96DE7020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46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69A72-2A4F-4882-AFD5-D96DE70208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54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69A72-2A4F-4882-AFD5-D96DE70208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13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69A72-2A4F-4882-AFD5-D96DE70208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42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03683-ED9C-4035-B2BF-A7221D395F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6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DABF7-3A5C-4A82-A86C-E212A6A1D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422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of Presentation</a:t>
            </a:r>
          </a:p>
          <a:p>
            <a:r>
              <a:rPr lang="en-US"/>
              <a:t>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74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6002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81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6764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29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7526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95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54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15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fld id="{64A8E59D-8AFE-484C-9B9B-6E7D68CDA3B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37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32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9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4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170180" y="128270"/>
            <a:ext cx="9550400" cy="11849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4640" rIns="0" bIns="0" anchor="t"/>
          <a:lstStyle/>
          <a:p>
            <a:pPr marL="411480" marR="0" indent="0" algn="l">
              <a:lnSpc>
                <a:spcPts val="3500"/>
              </a:lnSpc>
              <a:spcAft>
                <a:spcPts val="0"/>
              </a:spcAft>
            </a:pPr>
            <a:r>
              <a:rPr lang="en-US" sz="2500" b="1" spc="0">
                <a:solidFill>
                  <a:srgbClr val="282828"/>
                </a:solidFill>
                <a:latin typeface="Arial" panose="02020603050405020304" pitchFamily="2"/>
              </a:rPr>
              <a:t>Regional carrier with a national </a:t>
            </a:r>
            <a:br/>
            <a:r>
              <a:rPr lang="en-US" sz="2500" b="1" spc="0">
                <a:solidFill>
                  <a:srgbClr val="282828"/>
                </a:solidFill>
                <a:latin typeface="Arial" panose="02020603050405020304" pitchFamily="2"/>
              </a:rPr>
              <a:t>reputation for excellence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7437120" y="1313180"/>
            <a:ext cx="2283460" cy="25088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285240" rIns="0" bIns="0" anchor="t"/>
          <a:lstStyle/>
          <a:p>
            <a:pPr marL="0" marR="0" indent="0" algn="r">
              <a:lnSpc>
                <a:spcPts val="1600"/>
              </a:lnSpc>
              <a:spcAft>
                <a:spcPts val="1660"/>
              </a:spcAft>
            </a:pPr>
            <a:r>
              <a:rPr lang="en-US" sz="1200" spc="165">
                <a:solidFill>
                  <a:srgbClr val="282828"/>
                </a:solidFill>
                <a:latin typeface="Arial" panose="02020603050405020304" pitchFamily="2"/>
              </a:rPr>
              <a:t>More than </a:t>
            </a:r>
            <a:r>
              <a:rPr lang="en-US" sz="1200" b="1" spc="165">
                <a:solidFill>
                  <a:srgbClr val="E21737"/>
                </a:solidFill>
                <a:latin typeface="Arial" panose="02020603050405020304" pitchFamily="2"/>
              </a:rPr>
              <a:t>90,000 doctors and other clinicians</a:t>
            </a:r>
            <a:r>
              <a:rPr lang="en-US" sz="1200" spc="165">
                <a:solidFill>
                  <a:srgbClr val="282828"/>
                </a:solidFill>
                <a:latin typeface="Arial" panose="02020603050405020304" pitchFamily="2"/>
              </a:rPr>
              <a:t> and more than</a:t>
            </a:r>
            <a:r>
              <a:rPr lang="en-US" sz="1200" b="1" spc="165">
                <a:solidFill>
                  <a:srgbClr val="E21737"/>
                </a:solidFill>
                <a:latin typeface="Arial" panose="02020603050405020304" pitchFamily="2"/>
              </a:rPr>
              <a:t> 180 hospitals</a:t>
            </a:r>
            <a:r>
              <a:rPr lang="en-US" sz="1200" spc="165">
                <a:solidFill>
                  <a:srgbClr val="282828"/>
                </a:solidFill>
                <a:latin typeface="Arial" panose="02020603050405020304" pitchFamily="2"/>
              </a:rPr>
              <a:t> across Harvard Pilgrim’s network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5706110" y="3822065"/>
            <a:ext cx="4014470" cy="1033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411480" marR="0" indent="0" algn="r">
              <a:lnSpc>
                <a:spcPts val="1600"/>
              </a:lnSpc>
              <a:spcAft>
                <a:spcPts val="1745"/>
              </a:spcAft>
            </a:pPr>
            <a:r>
              <a:rPr lang="en-US" sz="1200" spc="155">
                <a:solidFill>
                  <a:srgbClr val="282828"/>
                </a:solidFill>
                <a:latin typeface="Arial" panose="02020603050405020304" pitchFamily="2"/>
              </a:rPr>
              <a:t>Access to the largest national network in the USA with more than </a:t>
            </a:r>
            <a:r>
              <a:rPr lang="en-US" sz="1200" b="1" spc="155">
                <a:solidFill>
                  <a:srgbClr val="E21737"/>
                </a:solidFill>
                <a:latin typeface="Arial" panose="02020603050405020304" pitchFamily="2"/>
              </a:rPr>
              <a:t>1.2 million providers</a:t>
            </a:r>
            <a:r>
              <a:rPr lang="en-US" sz="1200" spc="155">
                <a:solidFill>
                  <a:srgbClr val="282828"/>
                </a:solidFill>
                <a:latin typeface="Arial" panose="02020603050405020304" pitchFamily="2"/>
              </a:rPr>
              <a:t> and more than </a:t>
            </a:r>
            <a:r>
              <a:rPr lang="en-US" sz="1200" b="1" spc="155">
                <a:solidFill>
                  <a:srgbClr val="E21737"/>
                </a:solidFill>
                <a:latin typeface="Arial" panose="02020603050405020304" pitchFamily="2"/>
              </a:rPr>
              <a:t>5,900 hospitals</a:t>
            </a:r>
            <a:r>
              <a:rPr lang="en-US" sz="1200" spc="155">
                <a:solidFill>
                  <a:srgbClr val="282828"/>
                </a:solidFill>
                <a:latin typeface="Arial" panose="02020603050405020304" pitchFamily="2"/>
              </a:rPr>
              <a:t> provided by UnitedHealthcare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>
          <a:xfrm>
            <a:off x="2727960" y="4855210"/>
            <a:ext cx="3200400" cy="1347470"/>
          </a:xfrm>
          <a:prstGeom prst="rect">
            <a:avLst/>
          </a:prstGeom>
          <a:noFill/>
          <a:ln w="12065" cmpd="sng">
            <a:solidFill>
              <a:srgbClr val="E31837"/>
            </a:solidFill>
            <a:prstDash val="solid"/>
          </a:ln>
        </p:spPr>
        <p:txBody>
          <a:bodyPr vert="horz" lIns="0" tIns="138430" rIns="0" bIns="0" anchor="t"/>
          <a:lstStyle/>
          <a:p>
            <a:pPr marL="13716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200" b="1" spc="-40">
                <a:solidFill>
                  <a:srgbClr val="E21737"/>
                </a:solidFill>
                <a:latin typeface="Arial" panose="02020603050405020304" pitchFamily="2"/>
              </a:rPr>
              <a:t>PPO: </a:t>
            </a:r>
          </a:p>
          <a:p>
            <a:pPr marL="137160" marR="0" indent="137160" algn="l">
              <a:lnSpc>
                <a:spcPts val="13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·"/>
            </a:pPr>
            <a:r>
              <a:rPr lang="en-US" sz="1050" spc="-5">
                <a:solidFill>
                  <a:srgbClr val="282828"/>
                </a:solidFill>
                <a:latin typeface="Arial" panose="02020603050405020304" pitchFamily="2"/>
              </a:rPr>
              <a:t>No PCP Required </a:t>
            </a:r>
          </a:p>
          <a:p>
            <a:pPr marL="137160" marR="0" indent="137160" algn="l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Font typeface="Symbol"/>
              <a:buChar char="·"/>
            </a:pPr>
            <a:r>
              <a:rPr lang="en-US" sz="1050" spc="0">
                <a:solidFill>
                  <a:srgbClr val="282828"/>
                </a:solidFill>
                <a:latin typeface="Arial" panose="02020603050405020304" pitchFamily="2"/>
              </a:rPr>
              <a:t>No referral Necessary </a:t>
            </a:r>
          </a:p>
          <a:p>
            <a:pPr marL="137160" marR="0" indent="137160" algn="l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Font typeface="Symbol"/>
              <a:buChar char="·"/>
            </a:pPr>
            <a:r>
              <a:rPr lang="en-US" sz="1050" spc="0">
                <a:solidFill>
                  <a:srgbClr val="282828"/>
                </a:solidFill>
                <a:latin typeface="Arial" panose="02020603050405020304" pitchFamily="2"/>
              </a:rPr>
              <a:t>Can Access in OR out of network services </a:t>
            </a:r>
          </a:p>
          <a:p>
            <a:pPr marL="137160" marR="0" indent="0" algn="l">
              <a:lnSpc>
                <a:spcPts val="1200"/>
              </a:lnSpc>
              <a:spcBef>
                <a:spcPts val="1325"/>
              </a:spcBef>
              <a:spcAft>
                <a:spcPts val="1040"/>
              </a:spcAft>
            </a:pPr>
            <a:r>
              <a:rPr lang="en-US" sz="1050" i="1" spc="0">
                <a:solidFill>
                  <a:srgbClr val="282828"/>
                </a:solidFill>
                <a:latin typeface="Arial" panose="02020603050405020304" pitchFamily="2"/>
              </a:rPr>
              <a:t>*OON services may be subject to balance billing.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6096000" y="4855210"/>
            <a:ext cx="3200400" cy="1347470"/>
          </a:xfrm>
          <a:prstGeom prst="rect">
            <a:avLst/>
          </a:prstGeom>
          <a:noFill/>
          <a:ln w="8890" cmpd="sng">
            <a:solidFill>
              <a:srgbClr val="E31837"/>
            </a:solidFill>
            <a:prstDash val="solid"/>
          </a:ln>
        </p:spPr>
        <p:txBody>
          <a:bodyPr vert="horz" lIns="0" tIns="135255" rIns="0" bIns="0" anchor="t"/>
          <a:lstStyle/>
          <a:p>
            <a:pPr marL="18288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200" b="1" spc="55">
                <a:solidFill>
                  <a:srgbClr val="E21737"/>
                </a:solidFill>
                <a:latin typeface="Arial" panose="02020603050405020304" pitchFamily="2"/>
              </a:rPr>
              <a:t>HMO: </a:t>
            </a:r>
          </a:p>
          <a:p>
            <a:pPr marL="182880" marR="0" indent="91440" algn="l">
              <a:lnSpc>
                <a:spcPts val="13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·"/>
            </a:pPr>
            <a:r>
              <a:rPr lang="en-US" sz="1050" spc="0">
                <a:solidFill>
                  <a:srgbClr val="282828"/>
                </a:solidFill>
                <a:latin typeface="Arial" panose="02020603050405020304" pitchFamily="2"/>
              </a:rPr>
              <a:t>Must select a PCP from our network. </a:t>
            </a:r>
          </a:p>
          <a:p>
            <a:pPr marL="182880" marR="0" indent="91440" algn="l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Font typeface="Symbol"/>
              <a:buChar char="·"/>
            </a:pPr>
            <a:r>
              <a:rPr lang="en-US" sz="1050" spc="0">
                <a:solidFill>
                  <a:srgbClr val="282828"/>
                </a:solidFill>
                <a:latin typeface="Arial" panose="02020603050405020304" pitchFamily="2"/>
              </a:rPr>
              <a:t>Referrals are required for most specialty care. </a:t>
            </a:r>
          </a:p>
          <a:p>
            <a:pPr marL="182880" marR="0" indent="91440" algn="l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Font typeface="Symbol"/>
              <a:buChar char="·"/>
            </a:pPr>
            <a:r>
              <a:rPr lang="en-US" sz="1050" spc="0">
                <a:solidFill>
                  <a:srgbClr val="282828"/>
                </a:solidFill>
                <a:latin typeface="Arial" panose="02020603050405020304" pitchFamily="2"/>
              </a:rPr>
              <a:t>Emergency Services Covered </a:t>
            </a:r>
            <a:r>
              <a:rPr lang="en-US" sz="1050" b="1" spc="0">
                <a:solidFill>
                  <a:srgbClr val="282828"/>
                </a:solidFill>
                <a:latin typeface="Arial" panose="02020603050405020304" pitchFamily="2"/>
              </a:rPr>
              <a:t>worldwide </a:t>
            </a:r>
          </a:p>
          <a:p>
            <a:pPr marL="182880" marR="0" indent="0" algn="l">
              <a:lnSpc>
                <a:spcPts val="1200"/>
              </a:lnSpc>
              <a:spcBef>
                <a:spcPts val="1470"/>
              </a:spcBef>
              <a:spcAft>
                <a:spcPts val="945"/>
              </a:spcAft>
            </a:pPr>
            <a:r>
              <a:rPr lang="en-US" sz="1050" i="1" spc="0">
                <a:solidFill>
                  <a:srgbClr val="282828"/>
                </a:solidFill>
                <a:latin typeface="Arial" panose="02020603050405020304" pitchFamily="2"/>
              </a:rPr>
              <a:t>*Must remain in network for all other services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0"/>
          </p:nvPr>
        </p:nvSpPr>
        <p:spPr>
          <a:xfrm>
            <a:off x="575945" y="6202680"/>
            <a:ext cx="2286000" cy="4521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21945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  <a:tabLst>
                <a:tab pos="411480" algn="l"/>
                <a:tab pos="2240280" algn="r"/>
              </a:tabLst>
            </a:pPr>
            <a:r>
              <a:rPr lang="en-US" sz="850" spc="0">
                <a:solidFill>
                  <a:srgbClr val="AAAAAA"/>
                </a:solidFill>
                <a:latin typeface="Arial" panose="02020603050405020304" pitchFamily="2"/>
              </a:rPr>
              <a:t>4 / © Harvard Pilgrim Health Care </a:t>
            </a:r>
          </a:p>
        </p:txBody>
      </p:sp>
    </p:spTree>
    <p:extLst>
      <p:ext uri="{BB962C8B-B14F-4D97-AF65-F5344CB8AC3E}">
        <p14:creationId xmlns:p14="http://schemas.microsoft.com/office/powerpoint/2010/main" val="2929204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5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2002790" y="128270"/>
            <a:ext cx="4800600" cy="11093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75000"/>
          </a:bodyPr>
          <a:lstStyle/>
          <a:p>
            <a:pPr marL="0" marR="0" indent="0" algn="l">
              <a:lnSpc>
                <a:spcPts val="8700"/>
              </a:lnSpc>
              <a:spcAft>
                <a:spcPts val="0"/>
              </a:spcAft>
            </a:pPr>
            <a:r>
              <a:rPr lang="en-US" sz="2450" b="1" spc="-15">
                <a:solidFill>
                  <a:srgbClr val="282828"/>
                </a:solidFill>
                <a:latin typeface="Arial" panose="02020603050405020304" pitchFamily="2"/>
              </a:rPr>
              <a:t>Focus Network</a:t>
            </a:r>
            <a:r>
              <a:rPr lang="en-US" sz="2450" b="1" spc="-30" baseline="30000">
                <a:solidFill>
                  <a:srgbClr val="282828"/>
                </a:solidFill>
                <a:latin typeface="Arial" panose="02020603050405020304" pitchFamily="2"/>
              </a:rPr>
              <a:t>SM</a:t>
            </a:r>
            <a:r>
              <a:rPr lang="en-US" sz="3100" b="1" spc="-30">
                <a:solidFill>
                  <a:srgbClr val="282828"/>
                </a:solidFill>
                <a:latin typeface="Cambria Math" panose="02020603050405020304" pitchFamily="1"/>
              </a:rPr>
              <a:t> ⎼ </a:t>
            </a:r>
            <a:r>
              <a:rPr lang="en-US" sz="2450" b="1" spc="-15">
                <a:solidFill>
                  <a:srgbClr val="282828"/>
                </a:solidFill>
                <a:latin typeface="Arial" panose="02020603050405020304" pitchFamily="2"/>
              </a:rPr>
              <a:t>MA HMO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0"/>
          </p:nvPr>
        </p:nvSpPr>
        <p:spPr>
          <a:xfrm>
            <a:off x="7537450" y="3115310"/>
            <a:ext cx="2374900" cy="18256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137160" marR="0" indent="0" algn="l">
              <a:lnSpc>
                <a:spcPts val="1700"/>
              </a:lnSpc>
              <a:spcAft>
                <a:spcPts val="0"/>
              </a:spcAft>
            </a:pPr>
            <a:r>
              <a:rPr lang="en-US" sz="1800" spc="-30">
                <a:solidFill>
                  <a:srgbClr val="282828"/>
                </a:solidFill>
                <a:latin typeface="Arial" panose="02020603050405020304" pitchFamily="2"/>
              </a:rPr>
              <a:t>Approximately </a:t>
            </a:r>
          </a:p>
          <a:p>
            <a:pPr marL="137160" marR="0" indent="0" algn="l">
              <a:lnSpc>
                <a:spcPts val="22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1800" b="1" spc="-40">
                <a:solidFill>
                  <a:srgbClr val="E21737"/>
                </a:solidFill>
                <a:latin typeface="Arial" panose="02020603050405020304" pitchFamily="2"/>
              </a:rPr>
              <a:t>60 hospitals and </a:t>
            </a:r>
          </a:p>
          <a:p>
            <a:pPr marL="137160" marR="0" indent="0" algn="l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spc="-35">
                <a:solidFill>
                  <a:srgbClr val="E21737"/>
                </a:solidFill>
                <a:latin typeface="Arial" panose="02020603050405020304" pitchFamily="2"/>
              </a:rPr>
              <a:t>23,000 doctors </a:t>
            </a:r>
          </a:p>
          <a:p>
            <a:pPr marL="137160" marR="0" indent="0" algn="l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spc="-30">
                <a:solidFill>
                  <a:srgbClr val="E21737"/>
                </a:solidFill>
                <a:latin typeface="Arial" panose="02020603050405020304" pitchFamily="2"/>
              </a:rPr>
              <a:t>and other clinicians </a:t>
            </a:r>
          </a:p>
          <a:p>
            <a:pPr marL="137160" marR="0" indent="0" algn="l">
              <a:lnSpc>
                <a:spcPts val="2000"/>
              </a:lnSpc>
              <a:spcBef>
                <a:spcPts val="115"/>
              </a:spcBef>
              <a:spcAft>
                <a:spcPts val="3965"/>
              </a:spcAft>
            </a:pPr>
            <a:r>
              <a:rPr lang="en-US" sz="1800" spc="-30">
                <a:solidFill>
                  <a:srgbClr val="282828"/>
                </a:solidFill>
                <a:latin typeface="Arial" panose="02020603050405020304" pitchFamily="2"/>
              </a:rPr>
              <a:t>across the state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0"/>
          </p:nvPr>
        </p:nvSpPr>
        <p:spPr>
          <a:xfrm>
            <a:off x="8235950" y="4940935"/>
            <a:ext cx="1605915" cy="7772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445" rIns="0" bIns="0" anchor="t"/>
          <a:lstStyle/>
          <a:p>
            <a:pPr marL="0" marR="0" indent="0" algn="l">
              <a:lnSpc>
                <a:spcPts val="2400"/>
              </a:lnSpc>
              <a:spcAft>
                <a:spcPts val="1260"/>
              </a:spcAft>
            </a:pPr>
            <a:r>
              <a:rPr lang="en-US" sz="1000" b="1" spc="0">
                <a:solidFill>
                  <a:srgbClr val="282828"/>
                </a:solidFill>
                <a:latin typeface="Arial" panose="02020603050405020304" pitchFamily="2"/>
              </a:rPr>
              <a:t>Member enrollment area Employer enrollment area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/>
          </p:nvPr>
        </p:nvSpPr>
        <p:spPr>
          <a:xfrm>
            <a:off x="547370" y="6522720"/>
            <a:ext cx="2286000" cy="1320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905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  <a:tabLst>
                <a:tab pos="411480" algn="l"/>
                <a:tab pos="2286000" algn="r"/>
              </a:tabLst>
            </a:pPr>
            <a:r>
              <a:rPr lang="en-US" sz="850" spc="0">
                <a:solidFill>
                  <a:srgbClr val="AAAAAA"/>
                </a:solidFill>
                <a:latin typeface="Arial" panose="02020603050405020304" pitchFamily="2"/>
              </a:rPr>
              <a:t>5 / © Harvard Pilgrim Health Care </a:t>
            </a:r>
          </a:p>
        </p:txBody>
      </p:sp>
    </p:spTree>
    <p:extLst>
      <p:ext uri="{BB962C8B-B14F-4D97-AF65-F5344CB8AC3E}">
        <p14:creationId xmlns:p14="http://schemas.microsoft.com/office/powerpoint/2010/main" val="148231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of Presentation</a:t>
            </a:r>
          </a:p>
          <a:p>
            <a:r>
              <a:rPr lang="en-US"/>
              <a:t>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87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of Presentation</a:t>
            </a:r>
          </a:p>
          <a:p>
            <a:r>
              <a:rPr lang="en-US"/>
              <a:t>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74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of Presentation</a:t>
            </a:r>
          </a:p>
          <a:p>
            <a:r>
              <a:rPr lang="en-US"/>
              <a:t>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87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of Presentation</a:t>
            </a:r>
          </a:p>
          <a:p>
            <a:r>
              <a:rPr lang="en-US"/>
              <a:t>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81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of Presentation</a:t>
            </a:r>
          </a:p>
          <a:p>
            <a:r>
              <a:rPr lang="en-US"/>
              <a:t>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34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of Presentation</a:t>
            </a:r>
          </a:p>
          <a:p>
            <a:r>
              <a:rPr lang="en-US"/>
              <a:t>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09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of Presentation</a:t>
            </a:r>
          </a:p>
          <a:p>
            <a:r>
              <a:rPr lang="en-US"/>
              <a:t>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20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6764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33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7526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78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6764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988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6002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8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of Presentation</a:t>
            </a:r>
          </a:p>
          <a:p>
            <a:r>
              <a:rPr lang="en-US"/>
              <a:t>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816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6764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296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7526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959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545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156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370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320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93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Side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C68E9AE-8F0A-4548-8C2C-1805046C13A2}"/>
              </a:ext>
            </a:extLst>
          </p:cNvPr>
          <p:cNvSpPr/>
          <p:nvPr userDrawn="1"/>
        </p:nvSpPr>
        <p:spPr>
          <a:xfrm>
            <a:off x="0" y="6400801"/>
            <a:ext cx="12192000" cy="464055"/>
          </a:xfrm>
          <a:prstGeom prst="rect">
            <a:avLst/>
          </a:prstGeom>
          <a:solidFill>
            <a:srgbClr val="C7C8CA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2BED0B-A065-F248-8978-44EAAC851C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125" y="6513705"/>
            <a:ext cx="254680" cy="2493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6499" y="1330465"/>
            <a:ext cx="3475105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2360" y="987429"/>
            <a:ext cx="7460242" cy="48736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499" y="2984388"/>
            <a:ext cx="3475105" cy="160020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D01F7-5E69-2341-A96C-8AA80570A8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34290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E10D35-A8B0-3B44-A67D-F1BEF1329E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en-US"/>
              <a:t>BROWN &amp; BROWN  |  </a:t>
            </a:r>
            <a:fld id="{0BDBB283-31B7-430F-95E5-02359FF226F2}" type="slidenum">
              <a:rPr smtClean="0"/>
              <a:pPr algn="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219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of Presentation</a:t>
            </a:r>
          </a:p>
          <a:p>
            <a:r>
              <a:rPr lang="en-US"/>
              <a:t>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34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of Presentation</a:t>
            </a:r>
          </a:p>
          <a:p>
            <a:r>
              <a:rPr lang="en-US"/>
              <a:t>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0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2130432"/>
            <a:ext cx="5181600" cy="1470025"/>
          </a:xfrm>
        </p:spPr>
        <p:txBody>
          <a:bodyPr>
            <a:normAutofit/>
          </a:bodyPr>
          <a:lstStyle>
            <a:lvl1pPr algn="l">
              <a:defRPr sz="225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3886200"/>
            <a:ext cx="5181600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of Presentation</a:t>
            </a:r>
          </a:p>
          <a:p>
            <a:r>
              <a:rPr lang="en-US"/>
              <a:t>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20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6764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33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7526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78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1676400"/>
            <a:ext cx="7010400" cy="1362075"/>
          </a:xfrm>
        </p:spPr>
        <p:txBody>
          <a:bodyPr anchor="t"/>
          <a:lstStyle>
            <a:lvl1pPr algn="l">
              <a:defRPr sz="225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98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rgbClr val="602D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l" descr="General Business">
            <a:extLst>
              <a:ext uri="{FF2B5EF4-FFF2-40B4-BE49-F238E27FC236}">
                <a16:creationId xmlns:a16="http://schemas.microsoft.com/office/drawing/2014/main" id="{039E5475-C305-4D12-AE66-C0ECF61CFB25}"/>
              </a:ext>
            </a:extLst>
          </p:cNvPr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en-US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General Business</a:t>
            </a:r>
          </a:p>
        </p:txBody>
      </p:sp>
    </p:spTree>
    <p:extLst>
      <p:ext uri="{BB962C8B-B14F-4D97-AF65-F5344CB8AC3E}">
        <p14:creationId xmlns:p14="http://schemas.microsoft.com/office/powerpoint/2010/main" val="870573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9" r:id="rId6"/>
    <p:sldLayoutId id="2147483651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50" r:id="rId13"/>
    <p:sldLayoutId id="2147483652" r:id="rId14"/>
    <p:sldLayoutId id="2147483653" r:id="rId15"/>
    <p:sldLayoutId id="2147483654" r:id="rId16"/>
    <p:sldLayoutId id="2147483655" r:id="rId17"/>
    <p:sldLayoutId id="2147483727" r:id="rId18"/>
    <p:sldLayoutId id="2147483728" r:id="rId19"/>
  </p:sldLayoutIdLst>
  <p:txStyles>
    <p:titleStyle>
      <a:lvl1pPr algn="l" defTabSz="514350" rtl="0" eaLnBrk="1" latinLnBrk="0" hangingPunct="1">
        <a:spcBef>
          <a:spcPct val="0"/>
        </a:spcBef>
        <a:buNone/>
        <a:defRPr sz="3200" kern="1200">
          <a:solidFill>
            <a:srgbClr val="602D89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rgbClr val="602D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6A93C4-E9BC-4497-A447-3DC96950A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73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687" r:id="rId18"/>
  </p:sldLayoutIdLst>
  <p:hf hdr="0" ftr="0" dt="0"/>
  <p:txStyles>
    <p:titleStyle>
      <a:lvl1pPr algn="l" defTabSz="514350" rtl="0" eaLnBrk="1" latinLnBrk="0" hangingPunct="1">
        <a:spcBef>
          <a:spcPct val="0"/>
        </a:spcBef>
        <a:buNone/>
        <a:defRPr sz="3200" kern="1200">
          <a:solidFill>
            <a:srgbClr val="602D89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nam11.safelinks.protection.outlook.com/?url=https%3A%2F%2Fdeltadentalma.com%2Fmembers%2Flogin&amp;data=05%7C01%7CEmma.Collins%40bbrown.com%7Cf5b26cff6f9640d224d608daa24ae2bb%7Cf1289cc584564f288eab700d1300fc5d%7C0%7C0%7C638000740467794347%7CUnknown%7CTWFpbGZsb3d8eyJWIjoiMC4wLjAwMDAiLCJQIjoiV2luMzIiLCJBTiI6Ik1haWwiLCJXVCI6Mn0%3D%7C3000%7C%7C%7C&amp;sdata=LpJ69ugUnhp8CFRW3RdwyMOlxBfDF56iEv0U%2Fdj0jXY%3D&amp;reserved=0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olycross.edu/" TargetMode="Externa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lycross.com/human-resources/benefits" TargetMode="External"/><Relationship Id="rId2" Type="http://schemas.openxmlformats.org/officeDocument/2006/relationships/hyperlink" Target="mailto:hrbenefits@holycross.edu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am11.safelinks.protection.outlook.com/?url=https%3A%2F%2Fwww.harvardpilgrim.org%2Fpublic%2Ffind-a-provider&amp;data=05%7C01%7CEmma.Collins%40bbrown.com%7C57c8a39348a84106ac7108daa24807cd%7Cf1289cc584564f288eab700d1300fc5d%7C0%7C0%7C638000727503150136%7CUnknown%7CTWFpbGZsb3d8eyJWIjoiMC4wLjAwMDAiLCJQIjoiV2luMzIiLCJBTiI6Ik1haWwiLCJXVCI6Mn0%3D%7C3000%7C%7C%7C&amp;sdata=9KdhqEyBj7ET%2F%2BTIRwgDuCbSodKG5vcr6a4opFyFS%2BI%3D&amp;reserved=0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/>
              <a:t>2024 Open Enrollment Presentation</a:t>
            </a:r>
          </a:p>
        </p:txBody>
      </p:sp>
    </p:spTree>
    <p:extLst>
      <p:ext uri="{BB962C8B-B14F-4D97-AF65-F5344CB8AC3E}">
        <p14:creationId xmlns:p14="http://schemas.microsoft.com/office/powerpoint/2010/main" val="336841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34711594-ED3A-4A07-993E-56E42703C8EC}"/>
              </a:ext>
            </a:extLst>
          </p:cNvPr>
          <p:cNvSpPr txBox="1">
            <a:spLocks/>
          </p:cNvSpPr>
          <p:nvPr/>
        </p:nvSpPr>
        <p:spPr>
          <a:xfrm>
            <a:off x="8104265" y="4604454"/>
            <a:ext cx="3082889" cy="1501380"/>
          </a:xfrm>
          <a:prstGeom prst="roundRect">
            <a:avLst/>
          </a:prstGeom>
          <a:solidFill>
            <a:srgbClr val="FFFFFF"/>
          </a:solidFill>
        </p:spPr>
        <p:txBody>
          <a:bodyPr vert="horz" lIns="91436" tIns="91436" rIns="0" bIns="91436" rtlCol="0" anchor="t" anchorCtr="0">
            <a:noAutofit/>
          </a:bodyPr>
          <a:lstStyle>
            <a:lvl1pPr marL="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9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738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1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7337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05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0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500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0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8996A0">
                  <a:lumMod val="60000"/>
                  <a:lumOff val="40000"/>
                </a:srgbClr>
              </a:buClr>
              <a:buSzTx/>
              <a:buFont typeface="Lucida Grande"/>
              <a:buNone/>
              <a:tabLst/>
              <a:defRPr/>
            </a:pPr>
            <a:r>
              <a:rPr kumimoji="0" lang="en-US" sz="1600" b="1" i="0" u="none" strike="noStrike" kern="0" cap="none" spc="10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Health Coaching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996A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 members age 18+, one-on-one support for issues like managing weight, smoking cessation, reducing stress and increasing physical activity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07CF708D-CBE7-4912-A139-8D1A5B498A85}"/>
              </a:ext>
            </a:extLst>
          </p:cNvPr>
          <p:cNvSpPr txBox="1">
            <a:spLocks/>
          </p:cNvSpPr>
          <p:nvPr/>
        </p:nvSpPr>
        <p:spPr>
          <a:xfrm>
            <a:off x="1004846" y="4605621"/>
            <a:ext cx="3041610" cy="1031446"/>
          </a:xfrm>
          <a:prstGeom prst="roundRect">
            <a:avLst/>
          </a:prstGeom>
          <a:solidFill>
            <a:srgbClr val="FFFFFF"/>
          </a:solidFill>
        </p:spPr>
        <p:txBody>
          <a:bodyPr vert="horz" lIns="91436" tIns="91436" rIns="0" bIns="91436" rtlCol="0" anchor="t" anchorCtr="0">
            <a:noAutofit/>
          </a:bodyPr>
          <a:lstStyle>
            <a:lvl1pPr marL="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9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738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1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7337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05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0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500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0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8996A0">
                  <a:lumMod val="60000"/>
                  <a:lumOff val="40000"/>
                </a:srgbClr>
              </a:buClr>
              <a:buSzTx/>
              <a:buFont typeface="Lucida Grande"/>
              <a:buNone/>
              <a:tabLst/>
              <a:defRPr/>
            </a:pPr>
            <a:r>
              <a:rPr kumimoji="0" lang="en-US" sz="1600" b="1" i="0" u="none" strike="noStrike" kern="0" cap="none" spc="10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Discounts &amp; Savings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996A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Exclusive savings on a wide range of programs, products and services to support your health and well-being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FEFDC50E-4016-43D3-818B-59C9BB80041A}"/>
              </a:ext>
            </a:extLst>
          </p:cNvPr>
          <p:cNvSpPr txBox="1">
            <a:spLocks/>
          </p:cNvSpPr>
          <p:nvPr/>
        </p:nvSpPr>
        <p:spPr>
          <a:xfrm>
            <a:off x="4400424" y="1218994"/>
            <a:ext cx="3653829" cy="1699957"/>
          </a:xfrm>
          <a:prstGeom prst="roundRect">
            <a:avLst/>
          </a:prstGeom>
          <a:solidFill>
            <a:srgbClr val="FFFFFF"/>
          </a:solidFill>
        </p:spPr>
        <p:txBody>
          <a:bodyPr vert="horz" lIns="91436" tIns="91436" rIns="0" bIns="91436" rtlCol="0" anchor="t" anchorCtr="0">
            <a:noAutofit/>
          </a:bodyPr>
          <a:lstStyle>
            <a:lvl1pPr marL="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9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738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1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7337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05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0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500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0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996A0">
                  <a:lumMod val="60000"/>
                  <a:lumOff val="40000"/>
                </a:srgbClr>
              </a:buClr>
              <a:buSzTx/>
              <a:buFont typeface="Lucida Grande"/>
              <a:buNone/>
              <a:tabLst/>
              <a:defRPr/>
            </a:pPr>
            <a:r>
              <a:rPr kumimoji="0" lang="en-US" sz="1600" b="1" i="0" u="none" strike="noStrike" kern="0" cap="none" spc="10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Family Wellness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996A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3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1300" b="1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Ovia Health: </a:t>
            </a:r>
            <a:r>
              <a:rPr lang="en-US" sz="13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and women’s health resources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996A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1" i="0" u="none" strike="noStrike" kern="0" cap="none" spc="0" normalizeH="0" baseline="0" noProof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Wellthy</a:t>
            </a: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Support for caregivers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996A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Included Health: </a:t>
            </a: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Support for LGBTQ+ members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51A4A242-2298-45A3-B5BA-4EBA904D371B}"/>
              </a:ext>
            </a:extLst>
          </p:cNvPr>
          <p:cNvSpPr txBox="1">
            <a:spLocks/>
          </p:cNvSpPr>
          <p:nvPr/>
        </p:nvSpPr>
        <p:spPr>
          <a:xfrm>
            <a:off x="963568" y="1220933"/>
            <a:ext cx="3082888" cy="1917962"/>
          </a:xfrm>
          <a:prstGeom prst="roundRect">
            <a:avLst/>
          </a:prstGeom>
          <a:solidFill>
            <a:srgbClr val="FFFFFF"/>
          </a:solidFill>
        </p:spPr>
        <p:txBody>
          <a:bodyPr vert="horz" lIns="91436" tIns="91436" rIns="0" bIns="91436" rtlCol="0" anchor="t" anchorCtr="0">
            <a:noAutofit/>
          </a:bodyPr>
          <a:lstStyle>
            <a:lvl1pPr marL="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9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738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1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7337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05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0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500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0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8996A0">
                  <a:lumMod val="60000"/>
                  <a:lumOff val="40000"/>
                </a:srgbClr>
              </a:buClr>
              <a:buSzTx/>
              <a:buFont typeface="Lucida Grande"/>
              <a:buNone/>
              <a:tabLst/>
              <a:defRPr/>
            </a:pPr>
            <a:r>
              <a:rPr kumimoji="0" lang="en-US" sz="1600" b="1" i="0" u="none" strike="noStrike" kern="0" cap="none" spc="10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Living Well Online Portal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996A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Holistic well-being program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996A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Variety of wellbeing activities &amp; monthly challenges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996A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Syncs to wearable devices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996A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Mobile &amp; app accessible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996A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Opportunity to earn  rewards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9460053-0BD4-4A9F-AE09-D557D3F4AD86}"/>
              </a:ext>
            </a:extLst>
          </p:cNvPr>
          <p:cNvSpPr txBox="1">
            <a:spLocks/>
          </p:cNvSpPr>
          <p:nvPr/>
        </p:nvSpPr>
        <p:spPr>
          <a:xfrm>
            <a:off x="8159830" y="1255923"/>
            <a:ext cx="2971244" cy="1319171"/>
          </a:xfrm>
          <a:prstGeom prst="roundRect">
            <a:avLst/>
          </a:prstGeom>
          <a:solidFill>
            <a:srgbClr val="FFFFFF"/>
          </a:solidFill>
        </p:spPr>
        <p:txBody>
          <a:bodyPr vert="horz" lIns="91436" tIns="91436" rIns="0" bIns="91436" rtlCol="0" anchor="t" anchorCtr="0">
            <a:noAutofit/>
          </a:bodyPr>
          <a:lstStyle>
            <a:lvl1pPr marL="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9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738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1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7337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05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0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500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0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8996A0">
                  <a:lumMod val="60000"/>
                  <a:lumOff val="40000"/>
                </a:srgbClr>
              </a:buClr>
              <a:buSzTx/>
              <a:buFont typeface="Lucida Grande"/>
              <a:buNone/>
              <a:tabLst/>
              <a:defRPr/>
            </a:pPr>
            <a:r>
              <a:rPr kumimoji="0" lang="en-US" sz="1600" b="1" i="0" u="none" strike="noStrike" kern="0" cap="none" spc="10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Reimbursement Programs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996A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Wellness: Reimbursements for qualified fitness activities, along with mindfulness  and nutrition programs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996A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 Management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B93C51E9-139B-15C4-765E-D396184EBCF7}"/>
              </a:ext>
            </a:extLst>
          </p:cNvPr>
          <p:cNvSpPr txBox="1">
            <a:spLocks/>
          </p:cNvSpPr>
          <p:nvPr/>
        </p:nvSpPr>
        <p:spPr>
          <a:xfrm>
            <a:off x="1004846" y="3253192"/>
            <a:ext cx="3317537" cy="1501380"/>
          </a:xfrm>
          <a:prstGeom prst="roundRect">
            <a:avLst/>
          </a:prstGeom>
          <a:noFill/>
        </p:spPr>
        <p:txBody>
          <a:bodyPr vert="horz" lIns="91436" tIns="91436" rIns="0" bIns="91436" rtlCol="0" anchor="t" anchorCtr="0">
            <a:noAutofit/>
          </a:bodyPr>
          <a:lstStyle>
            <a:lvl1pPr marL="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9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738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1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7337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05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0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500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0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8996A0">
                  <a:lumMod val="60000"/>
                  <a:lumOff val="40000"/>
                </a:srgbClr>
              </a:buClr>
              <a:buSzTx/>
              <a:buFont typeface="Lucida Grande"/>
              <a:buNone/>
              <a:tabLst/>
              <a:defRPr/>
            </a:pPr>
            <a:r>
              <a:rPr kumimoji="0" lang="en-US" sz="1600" b="1" i="0" u="none" strike="noStrike" kern="0" cap="none" spc="10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Living Well at Home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996A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Free, virtual</a:t>
            </a:r>
            <a:r>
              <a:rPr lang="en-US"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fitness and wellness classes, including Zumba, yoga, barre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996A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Wellness </a:t>
            </a: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webin</a:t>
            </a:r>
            <a:r>
              <a:rPr lang="en-US" sz="1400" err="1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ars</a:t>
            </a:r>
            <a:endParaRPr lang="en-US" sz="140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996A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FFED24C-9D98-624A-D7F4-CE50AE5E897A}"/>
              </a:ext>
            </a:extLst>
          </p:cNvPr>
          <p:cNvSpPr txBox="1">
            <a:spLocks/>
          </p:cNvSpPr>
          <p:nvPr/>
        </p:nvSpPr>
        <p:spPr>
          <a:xfrm>
            <a:off x="8159830" y="3528794"/>
            <a:ext cx="3082889" cy="1075660"/>
          </a:xfrm>
          <a:prstGeom prst="roundRect">
            <a:avLst/>
          </a:prstGeom>
          <a:solidFill>
            <a:srgbClr val="FFFFFF"/>
          </a:solidFill>
        </p:spPr>
        <p:txBody>
          <a:bodyPr vert="horz" lIns="91436" tIns="91436" rIns="0" bIns="91436" rtlCol="0" anchor="t" anchorCtr="0">
            <a:noAutofit/>
          </a:bodyPr>
          <a:lstStyle>
            <a:lvl1pPr marL="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9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738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1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7337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05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0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500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Font typeface="Lucida Grande"/>
              <a:buNone/>
              <a:defRPr sz="10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8996A0">
                  <a:lumMod val="60000"/>
                  <a:lumOff val="40000"/>
                </a:srgbClr>
              </a:buClr>
              <a:buSzTx/>
              <a:buFont typeface="Lucida Grande"/>
              <a:buNone/>
              <a:tabLst/>
              <a:defRPr/>
            </a:pPr>
            <a:r>
              <a:rPr kumimoji="0" lang="en-US" sz="1600" b="1" i="0" u="none" strike="noStrike" kern="0" cap="none" spc="10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Mindfulness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996A0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Guided mindfulness sessions led by our team of expert instructors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67D8333-79BC-DA34-D00B-867C8B531624}"/>
              </a:ext>
            </a:extLst>
          </p:cNvPr>
          <p:cNvSpPr txBox="1">
            <a:spLocks/>
          </p:cNvSpPr>
          <p:nvPr/>
        </p:nvSpPr>
        <p:spPr>
          <a:xfrm>
            <a:off x="10179312" y="6356350"/>
            <a:ext cx="1174488" cy="2560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A5112CE9-3AD1-1E49-A157-8B693BD138B7}" type="slidenum">
              <a:rPr lang="en-US" sz="900" smtClean="0">
                <a:solidFill>
                  <a:srgbClr val="3A3A3A">
                    <a:tint val="75000"/>
                  </a:srgbClr>
                </a:solidFill>
                <a:latin typeface="Poltrack Sans Light"/>
              </a:rPr>
              <a:pPr algn="r">
                <a:defRPr/>
              </a:pPr>
              <a:t>10</a:t>
            </a:fld>
            <a:endParaRPr lang="en-US" sz="900">
              <a:solidFill>
                <a:srgbClr val="3A3A3A">
                  <a:tint val="75000"/>
                </a:srgbClr>
              </a:solidFill>
              <a:latin typeface="Poltrack Sans Light"/>
            </a:endParaRPr>
          </a:p>
        </p:txBody>
      </p:sp>
      <p:pic>
        <p:nvPicPr>
          <p:cNvPr id="7" name="Google Shape;191;p35" descr="Logo - Horizontal2.png">
            <a:extLst>
              <a:ext uri="{FF2B5EF4-FFF2-40B4-BE49-F238E27FC236}">
                <a16:creationId xmlns:a16="http://schemas.microsoft.com/office/drawing/2014/main" id="{CCC6F6C7-AB55-78C9-4315-98EE68AFBB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58" r="258"/>
          <a:stretch/>
        </p:blipFill>
        <p:spPr>
          <a:xfrm>
            <a:off x="4794669" y="4581963"/>
            <a:ext cx="2227767" cy="55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B407AA-40CE-D32B-71DB-771648894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669" y="3712415"/>
            <a:ext cx="2227767" cy="480681"/>
          </a:xfrm>
          <a:prstGeom prst="rect">
            <a:avLst/>
          </a:prstGeom>
        </p:spPr>
      </p:pic>
      <p:pic>
        <p:nvPicPr>
          <p:cNvPr id="1026" name="Picture 2" descr="Included Health® - Healthcare Navigation &amp; Virtual Care">
            <a:extLst>
              <a:ext uri="{FF2B5EF4-FFF2-40B4-BE49-F238E27FC236}">
                <a16:creationId xmlns:a16="http://schemas.microsoft.com/office/drawing/2014/main" id="{729E3D53-9B6B-602B-D5D5-9EB821E26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863" y="5342332"/>
            <a:ext cx="2809378" cy="114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2FC2292-5EF4-C0C3-9799-B9DDFE425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030A0"/>
                </a:solidFill>
              </a:rPr>
              <a:t>HPHC Wellness Programs and Services</a:t>
            </a:r>
          </a:p>
        </p:txBody>
      </p:sp>
    </p:spTree>
    <p:extLst>
      <p:ext uri="{BB962C8B-B14F-4D97-AF65-F5344CB8AC3E}">
        <p14:creationId xmlns:p14="http://schemas.microsoft.com/office/powerpoint/2010/main" val="69996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87DD4-7788-DD9D-B92E-3110AB170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030A0"/>
                </a:solidFill>
                <a:cs typeface="Arial" panose="020B0604020202020204" pitchFamily="34" charset="0"/>
              </a:rPr>
              <a:t>HPHC Digital Tools and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15277-EE5C-653C-9ED7-4A046D4DC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29" y="1913716"/>
            <a:ext cx="5486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i="0" u="none" strike="noStrike" baseline="0">
                <a:solidFill>
                  <a:srgbClr val="211D1E"/>
                </a:solidFill>
              </a:rPr>
              <a:t>Secure Member Account and Mobile App </a:t>
            </a:r>
            <a:endParaRPr lang="en-US" sz="1600" b="0" i="0" u="none" strike="noStrike" baseline="0">
              <a:solidFill>
                <a:srgbClr val="211D1E"/>
              </a:solidFill>
            </a:endParaRPr>
          </a:p>
          <a:p>
            <a:pPr marL="0" indent="0">
              <a:buNone/>
            </a:pPr>
            <a:r>
              <a:rPr lang="en-US" sz="1400" b="0" i="0" u="none" strike="noStrike" baseline="0">
                <a:solidFill>
                  <a:srgbClr val="211D1E"/>
                </a:solidFill>
              </a:rPr>
              <a:t>Log in or activate your secure online account at </a:t>
            </a:r>
            <a:r>
              <a:rPr lang="en-US" sz="1400" b="1" i="0" u="none" strike="noStrike" baseline="0">
                <a:solidFill>
                  <a:srgbClr val="EE2F3A"/>
                </a:solidFill>
              </a:rPr>
              <a:t>harvardpilgrim.com/create </a:t>
            </a:r>
            <a:r>
              <a:rPr lang="en-US" sz="1400" b="0" i="0" u="none" strike="noStrike" baseline="0">
                <a:solidFill>
                  <a:srgbClr val="211D1E"/>
                </a:solidFill>
              </a:rPr>
              <a:t>or download the Harvard Pilgrim mobile app to access your health plan benefits information</a:t>
            </a:r>
          </a:p>
          <a:p>
            <a:endParaRPr lang="en-US" sz="1400">
              <a:solidFill>
                <a:srgbClr val="211D1E"/>
              </a:solidFill>
            </a:endParaRPr>
          </a:p>
          <a:p>
            <a:pPr marL="0" indent="0">
              <a:buNone/>
            </a:pPr>
            <a:r>
              <a:rPr lang="en-US" sz="1600" b="1" i="0" u="none" strike="noStrike" baseline="0">
                <a:solidFill>
                  <a:srgbClr val="211D1E"/>
                </a:solidFill>
              </a:rPr>
              <a:t>Find a Doctor or Hospital </a:t>
            </a:r>
            <a:endParaRPr lang="en-US" sz="1600" b="0" i="0" u="none" strike="noStrike" baseline="0">
              <a:solidFill>
                <a:srgbClr val="211D1E"/>
              </a:solidFill>
            </a:endParaRPr>
          </a:p>
          <a:p>
            <a:pPr marL="0" indent="0">
              <a:buNone/>
            </a:pPr>
            <a:r>
              <a:rPr lang="en-US" sz="1400" b="0" i="0" u="none" strike="noStrike" baseline="0">
                <a:solidFill>
                  <a:srgbClr val="211D1E"/>
                </a:solidFill>
              </a:rPr>
              <a:t>Log in to your secure account to find a convenient location near you. Search for doctors or hospitals by name or location, find doctors accepting new patients, and view doctors by specialty</a:t>
            </a:r>
          </a:p>
          <a:p>
            <a:endParaRPr lang="en-US" sz="1400" b="0" i="0" u="none" strike="noStrike" baseline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600" b="1" i="0" u="none" strike="noStrike" baseline="0">
                <a:solidFill>
                  <a:srgbClr val="211D1E"/>
                </a:solidFill>
              </a:rPr>
              <a:t>Estimate My Cost </a:t>
            </a:r>
            <a:endParaRPr lang="en-US" sz="1600" b="0" i="0" u="none" strike="noStrike" baseline="0">
              <a:solidFill>
                <a:srgbClr val="211D1E"/>
              </a:solidFill>
            </a:endParaRPr>
          </a:p>
          <a:p>
            <a:pPr marL="0" marR="6770" indent="0">
              <a:buNone/>
            </a:pPr>
            <a:r>
              <a:rPr lang="en-US" sz="1400" b="0" i="0" u="none" strike="noStrike" baseline="0">
                <a:solidFill>
                  <a:srgbClr val="211D1E"/>
                </a:solidFill>
              </a:rPr>
              <a:t>Log in to your secure account to estimate your out-of-pocket costs and find a provider that will save you money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2F659-0A6C-7E41-87E8-4C33D5774F5D}"/>
              </a:ext>
            </a:extLst>
          </p:cNvPr>
          <p:cNvSpPr txBox="1"/>
          <p:nvPr/>
        </p:nvSpPr>
        <p:spPr>
          <a:xfrm>
            <a:off x="6382139" y="1874728"/>
            <a:ext cx="49530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Reduce My Costs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Connect with a nurse at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E2F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855-772-8366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when you shop for a wide range of outpatient tests and procedures, including lab work and diagnostic imaging, and earn cash rewards when you select high-quality, cost-effective providers.</a:t>
            </a:r>
            <a:endParaRPr kumimoji="0" lang="en-US" sz="1400" b="0" i="0" u="none" strike="noStrike" kern="1200" cap="none" spc="0" normalizeH="0" baseline="30000" noProof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Telehealth provided by Doctor On Demand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Access a Doctor on Demand provider 24/7, by phone or mobile app worldwide for everyday care and confidential therapy. Set up your account at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E2F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doctorondemand.com/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EE2F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harvard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E2F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-pilgrim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E797FF-BEAE-F832-D205-53C9D7758C8D}"/>
              </a:ext>
            </a:extLst>
          </p:cNvPr>
          <p:cNvSpPr txBox="1"/>
          <p:nvPr/>
        </p:nvSpPr>
        <p:spPr>
          <a:xfrm>
            <a:off x="609600" y="1308797"/>
            <a:ext cx="99441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Get the most out of your Harvard Pilgrim plan with these tools</a:t>
            </a:r>
          </a:p>
        </p:txBody>
      </p:sp>
    </p:spTree>
    <p:extLst>
      <p:ext uri="{BB962C8B-B14F-4D97-AF65-F5344CB8AC3E}">
        <p14:creationId xmlns:p14="http://schemas.microsoft.com/office/powerpoint/2010/main" val="580754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6553" y="2066925"/>
            <a:ext cx="7010400" cy="1362075"/>
          </a:xfrm>
        </p:spPr>
        <p:txBody>
          <a:bodyPr/>
          <a:lstStyle/>
          <a:p>
            <a:r>
              <a:rPr lang="en-US"/>
              <a:t> additional benefits</a:t>
            </a:r>
          </a:p>
        </p:txBody>
      </p:sp>
    </p:spTree>
    <p:extLst>
      <p:ext uri="{BB962C8B-B14F-4D97-AF65-F5344CB8AC3E}">
        <p14:creationId xmlns:p14="http://schemas.microsoft.com/office/powerpoint/2010/main" val="854441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94FFC54C-259C-4B7F-9134-26953F4C5D86}"/>
              </a:ext>
            </a:extLst>
          </p:cNvPr>
          <p:cNvSpPr/>
          <p:nvPr/>
        </p:nvSpPr>
        <p:spPr>
          <a:xfrm rot="16200000">
            <a:off x="2086054" y="3393624"/>
            <a:ext cx="1123383" cy="3367309"/>
          </a:xfrm>
          <a:prstGeom prst="wedgeRectCallout">
            <a:avLst>
              <a:gd name="adj1" fmla="val -20834"/>
              <a:gd name="adj2" fmla="val 5749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45" y="228600"/>
            <a:ext cx="10972800" cy="1143000"/>
          </a:xfrm>
        </p:spPr>
        <p:txBody>
          <a:bodyPr>
            <a:normAutofit/>
          </a:bodyPr>
          <a:lstStyle/>
          <a:p>
            <a:r>
              <a:rPr lang="en-US"/>
              <a:t>Dental Coverage: Plan Enhancement – No rate change 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1AD85F-ACAB-46CA-AE06-1B9DD21CD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34" r="2102"/>
          <a:stretch/>
        </p:blipFill>
        <p:spPr>
          <a:xfrm>
            <a:off x="6713560" y="4794536"/>
            <a:ext cx="4394021" cy="12174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2EA51A-B0E8-414B-9AE0-A1D7A1136A37}"/>
              </a:ext>
            </a:extLst>
          </p:cNvPr>
          <p:cNvSpPr txBox="1"/>
          <p:nvPr/>
        </p:nvSpPr>
        <p:spPr>
          <a:xfrm>
            <a:off x="608045" y="1219031"/>
            <a:ext cx="1072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The Holy Cross dental plan covers up to $2,000 per enrolled person in eligible expenses and the full cost of 3 oral exams and cleanings per year (every 4 months).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FA923D-FBE2-4F0E-80E9-B007DC4CE75E}"/>
              </a:ext>
            </a:extLst>
          </p:cNvPr>
          <p:cNvSpPr txBox="1"/>
          <p:nvPr/>
        </p:nvSpPr>
        <p:spPr>
          <a:xfrm>
            <a:off x="964091" y="4599838"/>
            <a:ext cx="3367308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Follow the below link to access your Delta Dental Account: </a:t>
            </a:r>
            <a:r>
              <a:rPr lang="en-US" sz="1100" i="1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https://deltadentalma.com/members/login</a:t>
            </a:r>
            <a:endParaRPr lang="en-US" sz="1100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</a:t>
            </a:r>
          </a:p>
          <a:p>
            <a:pPr algn="ctr"/>
            <a:r>
              <a:rPr lang="en-US" sz="1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Scan the QR code with your mobile device to download Delta Dental’s mobile app</a:t>
            </a:r>
            <a:endParaRPr lang="en-US" sz="1100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2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E39B8FA0-C883-40DB-9715-1C3D1DDBE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178" y="4393180"/>
            <a:ext cx="1676526" cy="1501535"/>
          </a:xfrm>
          <a:prstGeom prst="rect">
            <a:avLst/>
          </a:prstGeom>
        </p:spPr>
      </p:pic>
      <p:pic>
        <p:nvPicPr>
          <p:cNvPr id="4098" name="Picture 2" descr="Affordable Dental Insurance Plans | Delta Dental">
            <a:extLst>
              <a:ext uri="{FF2B5EF4-FFF2-40B4-BE49-F238E27FC236}">
                <a16:creationId xmlns:a16="http://schemas.microsoft.com/office/drawing/2014/main" id="{C8A32780-08A9-4B7B-B805-F16211DB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83" y="6123568"/>
            <a:ext cx="3367309" cy="37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7DBF97-5049-EA05-CF0C-D909404BB45D}"/>
              </a:ext>
            </a:extLst>
          </p:cNvPr>
          <p:cNvSpPr txBox="1"/>
          <p:nvPr/>
        </p:nvSpPr>
        <p:spPr>
          <a:xfrm>
            <a:off x="969394" y="2124933"/>
            <a:ext cx="5093602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 for 2024: Right Start 4 Kids Program</a:t>
            </a:r>
          </a:p>
          <a:p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Employees enrolled in family coverage under our Delta Dental plan are automatically enrolled in Right Start 4 Kids, which provides increased coverage for children up to their 13th birthday, including: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No deductible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100% coverage for preventative, basic, restorative, and major restorative services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716194-02C9-0DFD-7020-5016C5515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3560" y="1894753"/>
            <a:ext cx="4456413" cy="267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06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46170B6-93B0-46F0-AC6B-1965DCCAAFFB}"/>
              </a:ext>
            </a:extLst>
          </p:cNvPr>
          <p:cNvSpPr/>
          <p:nvPr/>
        </p:nvSpPr>
        <p:spPr>
          <a:xfrm rot="16200000">
            <a:off x="2643911" y="184503"/>
            <a:ext cx="880594" cy="3313564"/>
          </a:xfrm>
          <a:prstGeom prst="wedgeRectCallout">
            <a:avLst>
              <a:gd name="adj1" fmla="val -20833"/>
              <a:gd name="adj2" fmla="val 5901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BD127C-74F8-4D85-B545-12C7F0785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010" y="1073278"/>
            <a:ext cx="6370888" cy="3029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3069"/>
            <a:ext cx="10972800" cy="1143000"/>
          </a:xfrm>
        </p:spPr>
        <p:txBody>
          <a:bodyPr>
            <a:normAutofit/>
          </a:bodyPr>
          <a:lstStyle/>
          <a:p>
            <a:r>
              <a:rPr lang="en-US"/>
              <a:t>Vision Coverage: Plan Enhancement – No rate change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6DA16C-E556-4D60-ACE3-F3F8A08C3F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06" b="-53"/>
          <a:stretch/>
        </p:blipFill>
        <p:spPr>
          <a:xfrm>
            <a:off x="5142348" y="4199573"/>
            <a:ext cx="6347550" cy="13234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10BAAB-3E55-4814-812D-836362FB996B}"/>
              </a:ext>
            </a:extLst>
          </p:cNvPr>
          <p:cNvSpPr txBox="1"/>
          <p:nvPr/>
        </p:nvSpPr>
        <p:spPr>
          <a:xfrm>
            <a:off x="1427427" y="1518118"/>
            <a:ext cx="3555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Choose between two plans through EyeMed: Eyewear Only or the Exam &amp; Eyewear plan, which includes vision exams (every 12 months).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CF9AD1B7-DAC8-498A-A994-6AF6F77EB5CA}"/>
              </a:ext>
            </a:extLst>
          </p:cNvPr>
          <p:cNvSpPr/>
          <p:nvPr/>
        </p:nvSpPr>
        <p:spPr>
          <a:xfrm rot="10800000">
            <a:off x="6314171" y="5842135"/>
            <a:ext cx="4816354" cy="870586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5EC457-E135-4C3C-841F-58FD32326155}"/>
              </a:ext>
            </a:extLst>
          </p:cNvPr>
          <p:cNvSpPr txBox="1"/>
          <p:nvPr/>
        </p:nvSpPr>
        <p:spPr>
          <a:xfrm>
            <a:off x="6210107" y="5960101"/>
            <a:ext cx="502448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Log in or create a new Member Web account at: </a:t>
            </a:r>
            <a:r>
              <a:rPr lang="en-US" sz="1100" i="1" u="sng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eyemed.com/member</a:t>
            </a:r>
            <a:endParaRPr lang="en-US" sz="1100" i="1" u="sng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</a:t>
            </a:r>
            <a:endParaRPr lang="en-US" sz="11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Download the EyeMed Mobile App fro</a:t>
            </a:r>
            <a:r>
              <a:rPr lang="en-US" sz="11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App Store or Google Play</a:t>
            </a:r>
            <a:endParaRPr lang="en-US" sz="11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2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EyeMed - Health for California Insurance Center">
            <a:extLst>
              <a:ext uri="{FF2B5EF4-FFF2-40B4-BE49-F238E27FC236}">
                <a16:creationId xmlns:a16="http://schemas.microsoft.com/office/drawing/2014/main" id="{6B7F98E8-6594-4E4B-A5E9-05E2AA4F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701" y="5757347"/>
            <a:ext cx="1454157" cy="98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7A3421-2DD4-D229-96F6-D943CB2E08AD}"/>
              </a:ext>
            </a:extLst>
          </p:cNvPr>
          <p:cNvSpPr txBox="1"/>
          <p:nvPr/>
        </p:nvSpPr>
        <p:spPr>
          <a:xfrm>
            <a:off x="702102" y="2750242"/>
            <a:ext cx="4090097" cy="20313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 for 2024: EyeMed 360 Program</a:t>
            </a:r>
          </a:p>
          <a:p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Additional discounts are available when you use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PLUS Providers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$0 eye exam copay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Frames allowance of $180 (an additional $50)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i="1">
                <a:latin typeface="Arial" panose="020B0604020202020204" pitchFamily="34" charset="0"/>
                <a:cs typeface="Arial" panose="020B0604020202020204" pitchFamily="34" charset="0"/>
              </a:rPr>
              <a:t>PLUS Providers include </a:t>
            </a:r>
            <a:r>
              <a:rPr lang="en-US" sz="1400" i="1" err="1">
                <a:latin typeface="Arial" panose="020B0604020202020204" pitchFamily="34" charset="0"/>
                <a:cs typeface="Arial" panose="020B0604020202020204" pitchFamily="34" charset="0"/>
              </a:rPr>
              <a:t>Lenscrafters</a:t>
            </a:r>
            <a:r>
              <a:rPr lang="en-US" sz="1400" i="1">
                <a:latin typeface="Arial" panose="020B0604020202020204" pitchFamily="34" charset="0"/>
                <a:cs typeface="Arial" panose="020B0604020202020204" pitchFamily="34" charset="0"/>
              </a:rPr>
              <a:t>, Target Optical, Pearle Vision, 1-800 Contacts, and more.</a:t>
            </a:r>
          </a:p>
        </p:txBody>
      </p:sp>
    </p:spTree>
    <p:extLst>
      <p:ext uri="{BB962C8B-B14F-4D97-AF65-F5344CB8AC3E}">
        <p14:creationId xmlns:p14="http://schemas.microsoft.com/office/powerpoint/2010/main" val="1347245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Spending Accounts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67C1DB-3B01-4D90-B2B0-7A7F0435AA78}"/>
              </a:ext>
            </a:extLst>
          </p:cNvPr>
          <p:cNvSpPr txBox="1"/>
          <p:nvPr/>
        </p:nvSpPr>
        <p:spPr>
          <a:xfrm>
            <a:off x="609600" y="1357934"/>
            <a:ext cx="92793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Flexible Spending Accounts (FSAs)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– tax advantaged, “use it or lose it”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Health Care FSA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– eligible medical, dental, and vision expenses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Dependent Care FSA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– eligible dependent care expenses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Limited Purpose FSA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– eligible dental and vision expenses, can be paired with an HSA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Health Savings Account (HSA)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– triple-tax advantage, eligible medical, dental, and vision expenses, Holy Cross makes an annual contribution to your HSA of $500 for individual coverage and $1,000 for all other coverage tiers.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54B07A6A-6641-44A5-881B-B54808201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456633"/>
              </p:ext>
            </p:extLst>
          </p:nvPr>
        </p:nvGraphicFramePr>
        <p:xfrm>
          <a:off x="4735808" y="4319594"/>
          <a:ext cx="6846592" cy="2308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648">
                  <a:extLst>
                    <a:ext uri="{9D8B030D-6E8A-4147-A177-3AD203B41FA5}">
                      <a16:colId xmlns:a16="http://schemas.microsoft.com/office/drawing/2014/main" val="2814565673"/>
                    </a:ext>
                  </a:extLst>
                </a:gridCol>
                <a:gridCol w="1711648">
                  <a:extLst>
                    <a:ext uri="{9D8B030D-6E8A-4147-A177-3AD203B41FA5}">
                      <a16:colId xmlns:a16="http://schemas.microsoft.com/office/drawing/2014/main" val="356351312"/>
                    </a:ext>
                  </a:extLst>
                </a:gridCol>
                <a:gridCol w="1711648">
                  <a:extLst>
                    <a:ext uri="{9D8B030D-6E8A-4147-A177-3AD203B41FA5}">
                      <a16:colId xmlns:a16="http://schemas.microsoft.com/office/drawing/2014/main" val="2744410258"/>
                    </a:ext>
                  </a:extLst>
                </a:gridCol>
                <a:gridCol w="1711648">
                  <a:extLst>
                    <a:ext uri="{9D8B030D-6E8A-4147-A177-3AD203B41FA5}">
                      <a16:colId xmlns:a16="http://schemas.microsoft.com/office/drawing/2014/main" val="1441430471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IRS Maximums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814548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 Care FSA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Dependent Care FSA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Purpose FSA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1691837"/>
                  </a:ext>
                </a:extLst>
              </a:tr>
              <a:tr h="26562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Individual coverage: $4,150</a:t>
                      </a:r>
                    </a:p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Family coverage: $8,300</a:t>
                      </a:r>
                    </a:p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Catch-up (55+): $1,000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IRS Maximums have not been released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IRS Maximums have not been released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IRS Maximums have not been released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9222713"/>
                  </a:ext>
                </a:extLst>
              </a:tr>
              <a:tr h="268414">
                <a:tc gridSpan="4"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2023 IRS Maximums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514350" rtl="0" eaLnBrk="1" latinLnBrk="0" hangingPunct="1"/>
                      <a:endParaRPr lang="en-US" sz="12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514350" rtl="0" eaLnBrk="1" latinLnBrk="0" hangingPunct="1"/>
                      <a:endParaRPr lang="en-US" sz="12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514350" rtl="0" eaLnBrk="1" latinLnBrk="0" hangingPunct="1"/>
                      <a:endParaRPr lang="en-US" sz="12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9161989"/>
                  </a:ext>
                </a:extLst>
              </a:tr>
              <a:tr h="26841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Individual coverage: $3,850</a:t>
                      </a:r>
                    </a:p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Family coverage: $7,750</a:t>
                      </a:r>
                    </a:p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Catch-up (55+): $1,000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$3,050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$5,000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$3,050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3993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C5CAF1B-F5C1-4F32-8467-4AC7D297FA71}"/>
              </a:ext>
            </a:extLst>
          </p:cNvPr>
          <p:cNvSpPr txBox="1"/>
          <p:nvPr/>
        </p:nvSpPr>
        <p:spPr>
          <a:xfrm>
            <a:off x="670015" y="4436601"/>
            <a:ext cx="3499846" cy="12772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472C4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00" u="sng">
                <a:latin typeface="Arial" panose="020B0604020202020204" pitchFamily="34" charset="0"/>
                <a:cs typeface="Arial" panose="020B0604020202020204" pitchFamily="34" charset="0"/>
              </a:rPr>
              <a:t>HSA: 2023 vs. 2024</a:t>
            </a:r>
          </a:p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2024 Individual coverage: increased $300</a:t>
            </a:r>
          </a:p>
          <a:p>
            <a:pPr algn="ctr"/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2024 Family coverage: increased $550</a:t>
            </a:r>
          </a:p>
          <a:p>
            <a:pPr algn="ctr"/>
            <a:r>
              <a:rPr lang="en-US" sz="1100" i="1">
                <a:latin typeface="Arial" panose="020B0604020202020204" pitchFamily="34" charset="0"/>
                <a:cs typeface="Arial" panose="020B0604020202020204" pitchFamily="34" charset="0"/>
              </a:rPr>
              <a:t>The catch-up contribution did not change</a:t>
            </a:r>
          </a:p>
          <a:p>
            <a:pPr algn="ctr"/>
            <a:endParaRPr lang="en-US" sz="1100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00" u="sng">
                <a:latin typeface="Arial" panose="020B0604020202020204" pitchFamily="34" charset="0"/>
                <a:cs typeface="Arial" panose="020B0604020202020204" pitchFamily="34" charset="0"/>
              </a:rPr>
              <a:t>FSA: 2023 vs. 2024</a:t>
            </a:r>
          </a:p>
          <a:p>
            <a:pPr algn="ctr"/>
            <a:r>
              <a:rPr lang="en-US" sz="1100" i="1">
                <a:latin typeface="Arial" panose="020B0604020202020204" pitchFamily="34" charset="0"/>
                <a:cs typeface="Arial" panose="020B0604020202020204" pitchFamily="34" charset="0"/>
              </a:rPr>
              <a:t>To be determined</a:t>
            </a:r>
            <a:endParaRPr lang="en-US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551AD36F-477D-4D45-92D5-7EDD6B69D1CD}"/>
              </a:ext>
            </a:extLst>
          </p:cNvPr>
          <p:cNvSpPr/>
          <p:nvPr/>
        </p:nvSpPr>
        <p:spPr>
          <a:xfrm>
            <a:off x="4259923" y="4388865"/>
            <a:ext cx="385822" cy="2170253"/>
          </a:xfrm>
          <a:prstGeom prst="leftBrace">
            <a:avLst>
              <a:gd name="adj1" fmla="val 8333"/>
              <a:gd name="adj2" fmla="val 3745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Fidelity down? Current problems and outages | Downdetector">
            <a:extLst>
              <a:ext uri="{FF2B5EF4-FFF2-40B4-BE49-F238E27FC236}">
                <a16:creationId xmlns:a16="http://schemas.microsoft.com/office/drawing/2014/main" id="{C9A9A364-8D5A-4933-ADA3-75103DD92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753" y="3167370"/>
            <a:ext cx="1933398" cy="64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533E771-C69A-D5EB-6E7B-28166DD8D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232" y="1571366"/>
            <a:ext cx="1861919" cy="58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91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92FA2-56B6-3CFC-D89D-895CEE7D0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165"/>
            <a:ext cx="10972800" cy="1143000"/>
          </a:xfrm>
        </p:spPr>
        <p:txBody>
          <a:bodyPr/>
          <a:lstStyle/>
          <a:p>
            <a:r>
              <a:rPr lang="en-US" err="1"/>
              <a:t>DetecTogether</a:t>
            </a:r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AA47562-B091-A1F2-43CD-AC6C51DA3E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460954"/>
              </p:ext>
            </p:extLst>
          </p:nvPr>
        </p:nvGraphicFramePr>
        <p:xfrm>
          <a:off x="609600" y="1492817"/>
          <a:ext cx="10671948" cy="239394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90275">
                  <a:extLst>
                    <a:ext uri="{9D8B030D-6E8A-4147-A177-3AD203B41FA5}">
                      <a16:colId xmlns:a16="http://schemas.microsoft.com/office/drawing/2014/main" val="3379692564"/>
                    </a:ext>
                  </a:extLst>
                </a:gridCol>
                <a:gridCol w="4312362">
                  <a:extLst>
                    <a:ext uri="{9D8B030D-6E8A-4147-A177-3AD203B41FA5}">
                      <a16:colId xmlns:a16="http://schemas.microsoft.com/office/drawing/2014/main" val="3621718882"/>
                    </a:ext>
                  </a:extLst>
                </a:gridCol>
                <a:gridCol w="4969311">
                  <a:extLst>
                    <a:ext uri="{9D8B030D-6E8A-4147-A177-3AD203B41FA5}">
                      <a16:colId xmlns:a16="http://schemas.microsoft.com/office/drawing/2014/main" val="2173938610"/>
                    </a:ext>
                  </a:extLst>
                </a:gridCol>
              </a:tblGrid>
              <a:tr h="595623">
                <a:tc>
                  <a:txBody>
                    <a:bodyPr/>
                    <a:lstStyle/>
                    <a:p>
                      <a:r>
                        <a:rPr lang="en-US" sz="1400"/>
                        <a:t>Program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Program 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Comments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0031642"/>
                  </a:ext>
                </a:extLst>
              </a:tr>
              <a:tr h="1498934">
                <a:tc>
                  <a:txBody>
                    <a:bodyPr/>
                    <a:lstStyle/>
                    <a:p>
                      <a:r>
                        <a:rPr lang="en-US" sz="1400" err="1"/>
                        <a:t>DetecTogether</a:t>
                      </a:r>
                      <a:r>
                        <a:rPr lang="en-US" sz="140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err="1"/>
                        <a:t>DetecTogether</a:t>
                      </a:r>
                      <a:r>
                        <a:rPr lang="en-US" sz="1400"/>
                        <a:t> (formerly known as 15-40 Connection), is a local, non-profit organization that educations individuals on importance of early cancer detection.</a:t>
                      </a:r>
                    </a:p>
                    <a:p>
                      <a:endParaRPr lang="en-US" sz="1400"/>
                    </a:p>
                    <a:p>
                      <a:r>
                        <a:rPr lang="en-US" sz="1400"/>
                        <a:t>Early deduction improves survival rates and reduces the cost and complexity of treatment.  </a:t>
                      </a:r>
                    </a:p>
                    <a:p>
                      <a:endParaRPr lang="en-US" sz="1400"/>
                    </a:p>
                    <a:p>
                      <a:r>
                        <a:rPr lang="en-US" sz="1400"/>
                        <a:t>This program launched in May 2023.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Cancer is one of our top cost drivers.</a:t>
                      </a:r>
                    </a:p>
                    <a:p>
                      <a:endParaRPr lang="en-US" sz="1400"/>
                    </a:p>
                    <a:p>
                      <a:r>
                        <a:rPr lang="en-US" sz="1400"/>
                        <a:t>All employees and students have access to </a:t>
                      </a:r>
                      <a:r>
                        <a:rPr lang="en-US" sz="1400" err="1"/>
                        <a:t>DetecTogether’s</a:t>
                      </a:r>
                      <a:r>
                        <a:rPr lang="en-US" sz="1400"/>
                        <a:t> education platform, and </a:t>
                      </a:r>
                      <a:r>
                        <a:rPr lang="en-US" sz="1400" err="1"/>
                        <a:t>DetecTogether</a:t>
                      </a:r>
                      <a:r>
                        <a:rPr lang="en-US" sz="1400"/>
                        <a:t> will hold two live webinars.</a:t>
                      </a:r>
                    </a:p>
                    <a:p>
                      <a:endParaRPr lang="en-US" sz="1400"/>
                    </a:p>
                    <a:p>
                      <a:r>
                        <a:rPr lang="en-US" sz="1400" err="1"/>
                        <a:t>DetecTogether</a:t>
                      </a:r>
                      <a:r>
                        <a:rPr lang="en-US" sz="1400"/>
                        <a:t> is free of cost for employees and students.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793047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A8085-CFAC-9092-C253-A3441600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A93C4-E9BC-4497-A447-3DC96950A628}" type="slidenum">
              <a:rPr lang="en-US" smtClean="0"/>
              <a:t>16</a:t>
            </a:fld>
            <a:endParaRPr lang="en-US"/>
          </a:p>
        </p:txBody>
      </p:sp>
      <p:pic>
        <p:nvPicPr>
          <p:cNvPr id="2050" name="Picture 2" descr="Be Well Logo">
            <a:extLst>
              <a:ext uri="{FF2B5EF4-FFF2-40B4-BE49-F238E27FC236}">
                <a16:creationId xmlns:a16="http://schemas.microsoft.com/office/drawing/2014/main" id="{589D2516-89E3-F0F7-088A-4AF8FB873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398" y="6066914"/>
            <a:ext cx="3930647" cy="51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etecTogether - Saving Lives Through Early Cancer Detection">
            <a:extLst>
              <a:ext uri="{FF2B5EF4-FFF2-40B4-BE49-F238E27FC236}">
                <a16:creationId xmlns:a16="http://schemas.microsoft.com/office/drawing/2014/main" id="{683C5256-29D7-5D6B-4758-EF5E3E40D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1" y="4482482"/>
            <a:ext cx="3543300" cy="98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343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2065370"/>
            <a:ext cx="7010400" cy="1362075"/>
          </a:xfrm>
        </p:spPr>
        <p:txBody>
          <a:bodyPr/>
          <a:lstStyle/>
          <a:p>
            <a:r>
              <a:rPr lang="en-US"/>
              <a:t>Next Steps: How to enroll</a:t>
            </a:r>
          </a:p>
        </p:txBody>
      </p:sp>
    </p:spTree>
    <p:extLst>
      <p:ext uri="{BB962C8B-B14F-4D97-AF65-F5344CB8AC3E}">
        <p14:creationId xmlns:p14="http://schemas.microsoft.com/office/powerpoint/2010/main" val="363216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How to Enroll – HR Self- Service – PeopleSoft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819" y="1525215"/>
            <a:ext cx="11242198" cy="38930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dirty="0"/>
              <a:t>Employees of the College elect coverages and changes via the College’s online self-service application, PeopleSoft. The instructions outlined below can be used on a computer, mobile device, or tablet.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HR Self-Service: How to Access and Log In </a:t>
            </a:r>
          </a:p>
          <a:p>
            <a:r>
              <a:rPr lang="en-US" sz="1600" dirty="0"/>
              <a:t>Go to </a:t>
            </a:r>
            <a:r>
              <a:rPr lang="en-US" sz="1600" dirty="0">
                <a:solidFill>
                  <a:srgbClr val="602D89"/>
                </a:solidFill>
                <a:hlinkClick r:id="rId2"/>
              </a:rPr>
              <a:t>www.holycross.edu </a:t>
            </a:r>
            <a:r>
              <a:rPr lang="en-US" sz="1600" dirty="0"/>
              <a:t>and click on “Faculty &amp; Staff” under the Audiences box at the top right of the page</a:t>
            </a:r>
          </a:p>
          <a:p>
            <a:r>
              <a:rPr lang="en-US" sz="1600" dirty="0"/>
              <a:t>Scroll down to “Employee Resources” and select “Human Resources (HR) Self-Service” </a:t>
            </a:r>
          </a:p>
          <a:p>
            <a:r>
              <a:rPr lang="en-US" sz="1600" dirty="0"/>
              <a:t>Input Network Username and Passphrase to log in 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600" b="1" dirty="0"/>
              <a:t>How to Enroll: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Click on the “Open Enrollment” tile (square)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Review the Welcome message, read and complete the agreement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Review your Dependents and Beneficiaries to ensure all information is correct and updated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Press the </a:t>
            </a:r>
            <a:r>
              <a:rPr lang="en-US" sz="1600" dirty="0">
                <a:solidFill>
                  <a:srgbClr val="FF0000"/>
                </a:solidFill>
              </a:rPr>
              <a:t>“Keep Current Medical/Dental/Vision” button if you are keeping your current medical, dental and vision benefits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Benefits that need to be reviewed will say “Needs Review” and will change to “Reviewed” once complete</a:t>
            </a:r>
            <a:endParaRPr lang="en-US" sz="1600" b="1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82880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534" y="375484"/>
            <a:ext cx="10972800" cy="1143000"/>
          </a:xfrm>
        </p:spPr>
        <p:txBody>
          <a:bodyPr/>
          <a:lstStyle/>
          <a:p>
            <a:r>
              <a:rPr lang="en-US"/>
              <a:t>Additional Resources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926BF-FA2D-4D9B-A796-34E45F7CF796}"/>
              </a:ext>
            </a:extLst>
          </p:cNvPr>
          <p:cNvSpPr txBox="1"/>
          <p:nvPr/>
        </p:nvSpPr>
        <p:spPr>
          <a:xfrm>
            <a:off x="508000" y="2061391"/>
            <a:ext cx="51145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Visit the Benefits Fair on November 6</a:t>
            </a:r>
            <a:r>
              <a:rPr lang="en-US" sz="2000" b="1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12pm-2pm in the Hogan Ballroom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BB9862C-5485-413E-934C-E13D5C3333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3588892"/>
            <a:ext cx="5220447" cy="1167335"/>
          </a:xfrm>
        </p:spPr>
        <p:txBody>
          <a:bodyPr/>
          <a:lstStyle/>
          <a:p>
            <a:pPr marL="0" indent="0">
              <a:buNone/>
            </a:pPr>
            <a:r>
              <a:rPr lang="en-US" sz="1600"/>
              <a:t>If you have any questions, please contact </a:t>
            </a:r>
            <a:r>
              <a:rPr lang="en-US" sz="1600">
                <a:hlinkClick r:id="rId2"/>
              </a:rPr>
              <a:t>hrbenefits@holycross.edu</a:t>
            </a:r>
            <a:r>
              <a:rPr lang="en-US" sz="1600"/>
              <a:t> or visit the Benefits Page:</a:t>
            </a:r>
          </a:p>
          <a:p>
            <a:pPr marL="0" indent="0">
              <a:buNone/>
            </a:pPr>
            <a:r>
              <a:rPr lang="en-US" sz="1600">
                <a:hlinkClick r:id="rId3"/>
              </a:rPr>
              <a:t>www.holycross.com/human-resources/benefits</a:t>
            </a:r>
            <a:r>
              <a:rPr lang="en-US" sz="1600"/>
              <a:t> 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883AE2-5508-0F3B-2916-9147D4C14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732" y="156535"/>
            <a:ext cx="6422830" cy="647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71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10972800" cy="1143000"/>
          </a:xfrm>
        </p:spPr>
        <p:txBody>
          <a:bodyPr>
            <a:normAutofit/>
          </a:bodyPr>
          <a:lstStyle/>
          <a:p>
            <a:r>
              <a:rPr lang="en-US"/>
              <a:t>Agenda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92405" indent="-192405"/>
            <a:r>
              <a:rPr lang="en-US">
                <a:latin typeface="Arial"/>
                <a:cs typeface="Arial"/>
              </a:rPr>
              <a:t>Open Enrollment Overview</a:t>
            </a:r>
          </a:p>
          <a:p>
            <a:pPr marL="192405" indent="-192405"/>
            <a:endParaRPr lang="en-US">
              <a:latin typeface="Arial"/>
              <a:cs typeface="Arial"/>
            </a:endParaRPr>
          </a:p>
          <a:p>
            <a:pPr marL="192405" indent="-192405"/>
            <a:r>
              <a:rPr lang="en-US">
                <a:latin typeface="Arial"/>
                <a:cs typeface="Arial"/>
              </a:rPr>
              <a:t>Medical: HPHC Plans (with pharmacy benefits through OptumRx) </a:t>
            </a:r>
          </a:p>
          <a:p>
            <a:pPr marL="417434" lvl="1" indent="-192405"/>
            <a:r>
              <a:rPr lang="en-US">
                <a:latin typeface="Arial"/>
                <a:cs typeface="Arial"/>
              </a:rPr>
              <a:t>Networks, Designs, Cost</a:t>
            </a:r>
          </a:p>
          <a:p>
            <a:pPr marL="417434" lvl="1" indent="-192405"/>
            <a:endParaRPr lang="en-US">
              <a:latin typeface="Arial"/>
              <a:cs typeface="Arial"/>
            </a:endParaRPr>
          </a:p>
          <a:p>
            <a:pPr marL="192405" indent="-192405"/>
            <a:r>
              <a:rPr lang="en-US">
                <a:latin typeface="Arial"/>
                <a:cs typeface="Arial"/>
              </a:rPr>
              <a:t>Additional Benefits</a:t>
            </a:r>
          </a:p>
          <a:p>
            <a:pPr marL="192405" indent="-192405"/>
            <a:endParaRPr lang="en-US">
              <a:latin typeface="Arial"/>
              <a:cs typeface="Arial"/>
            </a:endParaRPr>
          </a:p>
          <a:p>
            <a:pPr marL="192405" indent="-192405"/>
            <a:r>
              <a:rPr lang="en-US">
                <a:latin typeface="Arial"/>
                <a:cs typeface="Arial"/>
              </a:rPr>
              <a:t>Next Steps: How to Enroll &amp; Additional Resources</a:t>
            </a:r>
          </a:p>
          <a:p>
            <a:pPr marL="192405" indent="-19240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50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41219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33800" y="2066925"/>
            <a:ext cx="7010400" cy="1362075"/>
          </a:xfrm>
        </p:spPr>
        <p:txBody>
          <a:bodyPr/>
          <a:lstStyle/>
          <a:p>
            <a:r>
              <a:rPr lang="en-US"/>
              <a:t>Open enrollment overview</a:t>
            </a:r>
          </a:p>
        </p:txBody>
      </p:sp>
    </p:spTree>
    <p:extLst>
      <p:ext uri="{BB962C8B-B14F-4D97-AF65-F5344CB8AC3E}">
        <p14:creationId xmlns:p14="http://schemas.microsoft.com/office/powerpoint/2010/main" val="1100748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Open Enrollment Overview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74203"/>
            <a:ext cx="10972800" cy="452596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900" dirty="0"/>
              <a:t>2023 Open Enrollment is </a:t>
            </a:r>
            <a:r>
              <a:rPr lang="en-US" sz="1900" b="1" dirty="0">
                <a:solidFill>
                  <a:srgbClr val="602D89"/>
                </a:solidFill>
              </a:rPr>
              <a:t>November 1–15</a:t>
            </a:r>
            <a:r>
              <a:rPr lang="en-US" sz="1900" dirty="0"/>
              <a:t>, 2023</a:t>
            </a:r>
          </a:p>
          <a:p>
            <a:pPr marL="0" indent="0">
              <a:spcAft>
                <a:spcPts val="600"/>
              </a:spcAft>
              <a:buNone/>
            </a:pPr>
            <a:endParaRPr lang="en-US" sz="19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900" b="1" dirty="0">
                <a:solidFill>
                  <a:srgbClr val="7030A0"/>
                </a:solidFill>
              </a:rPr>
              <a:t>NEW</a:t>
            </a:r>
            <a:r>
              <a:rPr lang="en-US" sz="1900" dirty="0"/>
              <a:t> </a:t>
            </a:r>
          </a:p>
          <a:p>
            <a:pPr marL="417830" lvl="1" indent="-160655">
              <a:spcAft>
                <a:spcPts val="600"/>
              </a:spcAft>
            </a:pPr>
            <a:r>
              <a:rPr lang="en-US" dirty="0">
                <a:latin typeface="Arial"/>
                <a:cs typeface="Arial"/>
              </a:rPr>
              <a:t>Medical: Plan design changes for all plans</a:t>
            </a:r>
          </a:p>
          <a:p>
            <a:pPr marL="417830" lvl="1" indent="-160655">
              <a:spcAft>
                <a:spcPts val="600"/>
              </a:spcAft>
            </a:pPr>
            <a:r>
              <a:rPr lang="en-US" dirty="0">
                <a:latin typeface="Arial"/>
                <a:cs typeface="Arial"/>
              </a:rPr>
              <a:t>Dental: Right Start 4 Kids Program</a:t>
            </a:r>
          </a:p>
          <a:p>
            <a:pPr marL="417830" lvl="1" indent="-160655">
              <a:spcAft>
                <a:spcPts val="600"/>
              </a:spcAft>
            </a:pPr>
            <a:r>
              <a:rPr lang="en-US" dirty="0">
                <a:latin typeface="Arial"/>
                <a:cs typeface="Arial"/>
              </a:rPr>
              <a:t>Vision: EyeMed 360 Program</a:t>
            </a:r>
          </a:p>
          <a:p>
            <a:pPr marL="417830" lvl="1" indent="-160655">
              <a:spcAft>
                <a:spcPts val="600"/>
              </a:spcAft>
            </a:pPr>
            <a:r>
              <a:rPr lang="en-US" dirty="0" err="1">
                <a:latin typeface="Arial"/>
                <a:cs typeface="Arial"/>
              </a:rPr>
              <a:t>BeWell</a:t>
            </a:r>
            <a:r>
              <a:rPr lang="en-US" dirty="0">
                <a:latin typeface="Arial"/>
                <a:cs typeface="Arial"/>
              </a:rPr>
              <a:t> @ Holy Cross: HPHC Wellness program enhancements and </a:t>
            </a:r>
            <a:r>
              <a:rPr lang="en-US" dirty="0" err="1">
                <a:latin typeface="Arial"/>
                <a:cs typeface="Arial"/>
              </a:rPr>
              <a:t>DetecTogether</a:t>
            </a:r>
            <a:endParaRPr lang="en-US" dirty="0">
              <a:latin typeface="Arial"/>
              <a:cs typeface="Arial"/>
            </a:endParaRPr>
          </a:p>
          <a:p>
            <a:pPr marL="417830" lvl="1" indent="-160655">
              <a:spcAft>
                <a:spcPts val="600"/>
              </a:spcAft>
            </a:pPr>
            <a:endParaRPr lang="en-US" dirty="0"/>
          </a:p>
          <a:p>
            <a:pPr marL="0" lvl="1" indent="0">
              <a:spcAft>
                <a:spcPts val="600"/>
              </a:spcAft>
              <a:buNone/>
            </a:pPr>
            <a:r>
              <a:rPr lang="en-US" sz="1900" b="1" dirty="0"/>
              <a:t>There are no changes to FSA, HSA or EAP carriers or plan designs.</a:t>
            </a:r>
          </a:p>
          <a:p>
            <a:pPr marL="0" lvl="1" indent="0">
              <a:spcAft>
                <a:spcPts val="600"/>
              </a:spcAft>
              <a:buNone/>
            </a:pPr>
            <a:endParaRPr lang="en-US" sz="1900" b="1" dirty="0"/>
          </a:p>
          <a:p>
            <a:pPr marL="0" lvl="1" indent="0">
              <a:spcAft>
                <a:spcPts val="600"/>
              </a:spcAft>
              <a:buNone/>
            </a:pPr>
            <a:r>
              <a:rPr lang="en-US" sz="1900" b="1" dirty="0">
                <a:solidFill>
                  <a:srgbClr val="7030A0"/>
                </a:solidFill>
              </a:rPr>
              <a:t>ACTION REQUIRED:</a:t>
            </a:r>
          </a:p>
          <a:p>
            <a:pPr marL="417830" lvl="1" indent="-160655">
              <a:spcAft>
                <a:spcPts val="600"/>
              </a:spcAft>
            </a:pPr>
            <a:r>
              <a:rPr lang="en-US" dirty="0"/>
              <a:t>You must actively enroll in medical, dental, and vision coverage.</a:t>
            </a:r>
            <a:endParaRPr lang="en-US" sz="1400" dirty="0"/>
          </a:p>
          <a:p>
            <a:pPr marL="417830" lvl="1" indent="-160655">
              <a:spcAft>
                <a:spcPts val="600"/>
              </a:spcAft>
            </a:pPr>
            <a:r>
              <a:rPr lang="en-US" dirty="0"/>
              <a:t>You must also actively elect to participate in the Health Care and Dependent Care Flexible Spending Accounts (FSAs) and Health Savings Account (HSA) each year. Your 2023 elections will </a:t>
            </a:r>
            <a:r>
              <a:rPr lang="en-US" u="sng" dirty="0"/>
              <a:t>not</a:t>
            </a:r>
            <a:r>
              <a:rPr lang="en-US" dirty="0"/>
              <a:t> roll over. </a:t>
            </a:r>
          </a:p>
          <a:p>
            <a:pPr marL="417830" lvl="1" indent="-160655">
              <a:spcAft>
                <a:spcPts val="600"/>
              </a:spcAft>
            </a:pPr>
            <a:r>
              <a:rPr lang="en-US" dirty="0"/>
              <a:t>Are you turning 65 in 2024? Enrollment in Medicare impacts HSA eligibility.</a:t>
            </a:r>
          </a:p>
          <a:p>
            <a:pPr marL="417830" lvl="1" indent="-160655">
              <a:spcAft>
                <a:spcPts val="600"/>
              </a:spcAft>
            </a:pPr>
            <a:r>
              <a:rPr lang="en-US" dirty="0"/>
              <a:t>You should review your dependents to be sure they are eligible. You will also be asked to provide Social Security numbers for your dependents.</a:t>
            </a:r>
          </a:p>
          <a:p>
            <a:pPr marL="257175" lvl="1" indent="0">
              <a:buNone/>
            </a:pPr>
            <a:endParaRPr lang="en-US" dirty="0"/>
          </a:p>
          <a:p>
            <a:pPr marL="192405" indent="-19240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817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D3E4D3C3-F1F8-ADE6-36B5-278D2B7B9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43" y="257844"/>
            <a:ext cx="9411854" cy="1143000"/>
          </a:xfrm>
        </p:spPr>
        <p:txBody>
          <a:bodyPr>
            <a:normAutofit/>
          </a:bodyPr>
          <a:lstStyle/>
          <a:p>
            <a:r>
              <a:rPr lang="en-US" sz="3000" spc="0">
                <a:solidFill>
                  <a:srgbClr val="7030A0"/>
                </a:solidFill>
              </a:rPr>
              <a:t>HPHC’s HMO &amp; PPO Networks</a:t>
            </a:r>
            <a:endParaRPr lang="en-US" sz="3000">
              <a:solidFill>
                <a:srgbClr val="7030A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7504194" y="966157"/>
            <a:ext cx="2282825" cy="2493203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285240" rIns="0" bIns="0" anchor="t"/>
          <a:lstStyle/>
          <a:p>
            <a:pPr marL="0" marR="0" indent="0">
              <a:lnSpc>
                <a:spcPts val="1600"/>
              </a:lnSpc>
              <a:spcAft>
                <a:spcPts val="1660"/>
              </a:spcAft>
              <a:buNone/>
            </a:pPr>
            <a:r>
              <a:rPr lang="en-US" sz="1200" b="1" spc="165">
                <a:solidFill>
                  <a:srgbClr val="E21737"/>
                </a:solidFill>
              </a:rPr>
              <a:t>80,000 doctors and other clinicians</a:t>
            </a:r>
            <a:r>
              <a:rPr lang="en-US" sz="1200" spc="165">
                <a:solidFill>
                  <a:srgbClr val="282828"/>
                </a:solidFill>
              </a:rPr>
              <a:t> and more than</a:t>
            </a:r>
            <a:r>
              <a:rPr lang="en-US" sz="1200" b="1" spc="165">
                <a:solidFill>
                  <a:srgbClr val="E21737"/>
                </a:solidFill>
              </a:rPr>
              <a:t> 153 hospitals</a:t>
            </a:r>
            <a:r>
              <a:rPr lang="en-US" sz="1200" spc="165">
                <a:solidFill>
                  <a:srgbClr val="282828"/>
                </a:solidFill>
              </a:rPr>
              <a:t> across Harvard Pilgrim’s network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7060112" y="3358147"/>
            <a:ext cx="3206750" cy="10318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411480" marR="0" indent="0">
              <a:lnSpc>
                <a:spcPts val="1600"/>
              </a:lnSpc>
              <a:spcAft>
                <a:spcPts val="1745"/>
              </a:spcAft>
              <a:buNone/>
            </a:pPr>
            <a:r>
              <a:rPr lang="en-US" sz="1200" spc="155">
                <a:solidFill>
                  <a:srgbClr val="282828"/>
                </a:solidFill>
              </a:rPr>
              <a:t>Access to the largest national network in the USA with more than </a:t>
            </a:r>
            <a:r>
              <a:rPr lang="en-US" sz="1200" b="1" spc="155">
                <a:solidFill>
                  <a:srgbClr val="E21737"/>
                </a:solidFill>
              </a:rPr>
              <a:t>1.5 million+ providers</a:t>
            </a:r>
            <a:r>
              <a:rPr lang="en-US" sz="1200" spc="155">
                <a:solidFill>
                  <a:srgbClr val="282828"/>
                </a:solidFill>
              </a:rPr>
              <a:t> and more than </a:t>
            </a:r>
            <a:r>
              <a:rPr lang="en-US" sz="1200" b="1" spc="155">
                <a:solidFill>
                  <a:srgbClr val="E21737"/>
                </a:solidFill>
              </a:rPr>
              <a:t>6,700+ hospitals</a:t>
            </a:r>
            <a:r>
              <a:rPr lang="en-US" sz="1200" spc="155">
                <a:solidFill>
                  <a:srgbClr val="282828"/>
                </a:solidFill>
              </a:rPr>
              <a:t> provided by UnitedHealthcare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4294967295"/>
          </p:nvPr>
        </p:nvSpPr>
        <p:spPr>
          <a:xfrm>
            <a:off x="3089261" y="4930842"/>
            <a:ext cx="3132686" cy="1746250"/>
          </a:xfrm>
          <a:prstGeom prst="rect">
            <a:avLst/>
          </a:prstGeom>
          <a:noFill/>
          <a:ln w="12065" cmpd="sng">
            <a:solidFill>
              <a:srgbClr val="E31837"/>
            </a:solidFill>
            <a:prstDash val="solid"/>
          </a:ln>
        </p:spPr>
        <p:txBody>
          <a:bodyPr vert="horz" lIns="0" tIns="138430" rIns="0" bIns="0" anchor="t">
            <a:normAutofit/>
          </a:bodyPr>
          <a:lstStyle/>
          <a:p>
            <a:pPr marL="137160" marR="0" indent="0" algn="l">
              <a:lnSpc>
                <a:spcPts val="1300"/>
              </a:lnSpc>
              <a:spcAft>
                <a:spcPts val="0"/>
              </a:spcAft>
              <a:buNone/>
            </a:pPr>
            <a:r>
              <a:rPr lang="en-US" sz="1100" b="1" spc="-40">
                <a:solidFill>
                  <a:srgbClr val="E21737"/>
                </a:solidFill>
                <a:ea typeface="Yu Gothic" panose="020B0400000000000000" pitchFamily="34" charset="-128"/>
              </a:rPr>
              <a:t>PPO: </a:t>
            </a:r>
          </a:p>
          <a:p>
            <a:pPr marL="137160" marR="0" indent="137160" algn="l">
              <a:lnSpc>
                <a:spcPts val="13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·"/>
            </a:pPr>
            <a:r>
              <a:rPr lang="en-US" sz="1100" spc="-5">
                <a:solidFill>
                  <a:srgbClr val="282828"/>
                </a:solidFill>
                <a:ea typeface="Yu Gothic" panose="020B0400000000000000" pitchFamily="34" charset="-128"/>
              </a:rPr>
              <a:t>No PCP designation required </a:t>
            </a:r>
          </a:p>
          <a:p>
            <a:pPr marL="137160" marR="0" indent="137160" algn="l">
              <a:lnSpc>
                <a:spcPts val="13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·"/>
            </a:pPr>
            <a:r>
              <a:rPr lang="en-US" sz="1100" spc="0">
                <a:solidFill>
                  <a:srgbClr val="282828"/>
                </a:solidFill>
                <a:ea typeface="Yu Gothic" panose="020B0400000000000000" pitchFamily="34" charset="-128"/>
              </a:rPr>
              <a:t>No referrals necessary </a:t>
            </a:r>
          </a:p>
          <a:p>
            <a:pPr marL="137160" marR="0" indent="137160" algn="l">
              <a:lnSpc>
                <a:spcPts val="13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·"/>
            </a:pPr>
            <a:r>
              <a:rPr lang="en-US" sz="1100" spc="0">
                <a:solidFill>
                  <a:srgbClr val="282828"/>
                </a:solidFill>
                <a:ea typeface="Yu Gothic" panose="020B0400000000000000" pitchFamily="34" charset="-128"/>
              </a:rPr>
              <a:t>Can access services IN or OUT of network services (out of network will result in higher cost)</a:t>
            </a:r>
          </a:p>
          <a:p>
            <a:pPr marL="137160" marR="0" indent="0" algn="l">
              <a:lnSpc>
                <a:spcPts val="1200"/>
              </a:lnSpc>
              <a:spcBef>
                <a:spcPts val="1325"/>
              </a:spcBef>
              <a:spcAft>
                <a:spcPts val="1040"/>
              </a:spcAft>
              <a:buNone/>
            </a:pPr>
            <a:r>
              <a:rPr lang="en-US" sz="1050" i="1" spc="0">
                <a:solidFill>
                  <a:srgbClr val="282828"/>
                </a:solidFill>
                <a:ea typeface="Yu Gothic" panose="020B0400000000000000" pitchFamily="34" charset="-128"/>
              </a:rPr>
              <a:t>*OON services may be subject to balance billing.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4294967295"/>
          </p:nvPr>
        </p:nvSpPr>
        <p:spPr>
          <a:xfrm>
            <a:off x="6399826" y="4930842"/>
            <a:ext cx="3132686" cy="1746250"/>
          </a:xfrm>
          <a:prstGeom prst="rect">
            <a:avLst/>
          </a:prstGeom>
          <a:noFill/>
          <a:ln w="8890" cmpd="sng">
            <a:solidFill>
              <a:srgbClr val="E31837"/>
            </a:solidFill>
            <a:prstDash val="solid"/>
          </a:ln>
        </p:spPr>
        <p:txBody>
          <a:bodyPr vert="horz" lIns="0" tIns="135255" rIns="0" bIns="0" anchor="t">
            <a:noAutofit/>
          </a:bodyPr>
          <a:lstStyle/>
          <a:p>
            <a:pPr marL="182880" marR="0" indent="0" algn="l">
              <a:lnSpc>
                <a:spcPts val="1300"/>
              </a:lnSpc>
              <a:spcAft>
                <a:spcPts val="0"/>
              </a:spcAft>
              <a:buNone/>
            </a:pPr>
            <a:r>
              <a:rPr lang="en-US" sz="1100" b="1" spc="55">
                <a:solidFill>
                  <a:srgbClr val="E21737"/>
                </a:solidFill>
              </a:rPr>
              <a:t>HMO: </a:t>
            </a:r>
          </a:p>
          <a:p>
            <a:pPr marL="182880" marR="0" indent="91440" algn="l">
              <a:lnSpc>
                <a:spcPts val="13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·"/>
            </a:pPr>
            <a:r>
              <a:rPr lang="en-US" sz="1100" spc="0">
                <a:solidFill>
                  <a:srgbClr val="282828"/>
                </a:solidFill>
              </a:rPr>
              <a:t>Only available to employees in MA, ME, NH, RI and VT (limited CT access) </a:t>
            </a:r>
          </a:p>
          <a:p>
            <a:pPr marL="182880" marR="0" indent="91440" algn="l">
              <a:lnSpc>
                <a:spcPts val="13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·"/>
            </a:pPr>
            <a:r>
              <a:rPr lang="en-US" sz="1100" spc="0">
                <a:solidFill>
                  <a:srgbClr val="282828"/>
                </a:solidFill>
              </a:rPr>
              <a:t>Must select an in-network PCP  </a:t>
            </a:r>
          </a:p>
          <a:p>
            <a:pPr marL="182880" marR="0" indent="91440" algn="l">
              <a:lnSpc>
                <a:spcPts val="13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·"/>
            </a:pPr>
            <a:r>
              <a:rPr lang="en-US" sz="1100" spc="0">
                <a:solidFill>
                  <a:srgbClr val="282828"/>
                </a:solidFill>
              </a:rPr>
              <a:t>Referrals are required for most specialty care</a:t>
            </a:r>
          </a:p>
          <a:p>
            <a:pPr marL="182880" marR="0" indent="91440" algn="l">
              <a:lnSpc>
                <a:spcPts val="13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·"/>
            </a:pPr>
            <a:r>
              <a:rPr lang="en-US" sz="1100" spc="0">
                <a:solidFill>
                  <a:srgbClr val="282828"/>
                </a:solidFill>
              </a:rPr>
              <a:t>Emergency Services Covered </a:t>
            </a:r>
            <a:r>
              <a:rPr lang="en-US" sz="1100" b="1" spc="0">
                <a:solidFill>
                  <a:srgbClr val="282828"/>
                </a:solidFill>
              </a:rPr>
              <a:t>worldwide </a:t>
            </a:r>
          </a:p>
          <a:p>
            <a:pPr marL="182880" marR="0" indent="0" algn="l">
              <a:lnSpc>
                <a:spcPts val="13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282828"/>
                </a:solidFill>
              </a:rPr>
              <a:t>*</a:t>
            </a:r>
            <a:r>
              <a:rPr lang="en-US" sz="1050">
                <a:solidFill>
                  <a:srgbClr val="282828"/>
                </a:solidFill>
              </a:rPr>
              <a:t>Must remain in-network for all other services</a:t>
            </a:r>
            <a:endParaRPr lang="en-US" sz="1050" spc="0">
              <a:solidFill>
                <a:srgbClr val="282828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500555" y="2181661"/>
            <a:ext cx="1847850" cy="0"/>
          </a:xfrm>
          <a:prstGeom prst="line">
            <a:avLst/>
          </a:prstGeom>
          <a:ln w="12065" cmpd="sng">
            <a:solidFill>
              <a:srgbClr val="E31837"/>
            </a:solidFill>
          </a:ln>
        </p:spPr>
      </p:cxnSp>
      <p:cxnSp>
        <p:nvCxnSpPr>
          <p:cNvPr id="12" name="Straight Connector 11"/>
          <p:cNvCxnSpPr/>
          <p:nvPr/>
        </p:nvCxnSpPr>
        <p:spPr>
          <a:xfrm>
            <a:off x="7500555" y="3271148"/>
            <a:ext cx="1908810" cy="0"/>
          </a:xfrm>
          <a:prstGeom prst="line">
            <a:avLst/>
          </a:prstGeom>
          <a:ln w="15240" cmpd="sng">
            <a:solidFill>
              <a:srgbClr val="E31837"/>
            </a:solidFill>
          </a:ln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DA2D946-E1DD-40E2-B733-794A5CA326C7}"/>
              </a:ext>
            </a:extLst>
          </p:cNvPr>
          <p:cNvSpPr txBox="1"/>
          <p:nvPr/>
        </p:nvSpPr>
        <p:spPr>
          <a:xfrm>
            <a:off x="554149" y="2194793"/>
            <a:ext cx="1444722" cy="175432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Focus HMO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= MA (limited network)</a:t>
            </a:r>
          </a:p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HMO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= New England (limited in CT)</a:t>
            </a:r>
          </a:p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PPO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= National In-Network Coverage  </a:t>
            </a: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DFBB83F5-30F7-41CC-84D9-4682269FA6E7}"/>
              </a:ext>
            </a:extLst>
          </p:cNvPr>
          <p:cNvSpPr/>
          <p:nvPr/>
        </p:nvSpPr>
        <p:spPr>
          <a:xfrm rot="5400000">
            <a:off x="10319357" y="2244973"/>
            <a:ext cx="1606473" cy="1512662"/>
          </a:xfrm>
          <a:prstGeom prst="wedgeRectCallout">
            <a:avLst/>
          </a:prstGeom>
          <a:noFill/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AE8AA9-2F12-4C1A-BB84-825111C14EE6}"/>
              </a:ext>
            </a:extLst>
          </p:cNvPr>
          <p:cNvSpPr txBox="1"/>
          <p:nvPr/>
        </p:nvSpPr>
        <p:spPr>
          <a:xfrm>
            <a:off x="10373734" y="2287181"/>
            <a:ext cx="14296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the below link to find your </a:t>
            </a:r>
          </a:p>
          <a:p>
            <a:pPr algn="ctr"/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in-network providers: </a:t>
            </a:r>
            <a:r>
              <a:rPr lang="en-US" sz="1200" i="1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https://www.harvardpilgrim.org/public/find-a-provider</a:t>
            </a:r>
            <a:endParaRPr lang="en-US" sz="1200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Home | Harvard Pilgrim Health Care">
            <a:extLst>
              <a:ext uri="{FF2B5EF4-FFF2-40B4-BE49-F238E27FC236}">
                <a16:creationId xmlns:a16="http://schemas.microsoft.com/office/drawing/2014/main" id="{257E7247-1F2E-4892-B5FF-C82B7280E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030" y="648530"/>
            <a:ext cx="2214880" cy="46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502837-4A7A-1B45-3CDD-322065E3C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6525" y="1465922"/>
            <a:ext cx="4936139" cy="30611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8F6B1A-4F13-D229-823A-500F8AF2DACB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576" y="3136786"/>
            <a:ext cx="1696675" cy="3564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404035-F16B-C49D-4243-C51ACA8F9D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47" y="2743267"/>
            <a:ext cx="700391" cy="153071"/>
          </a:xfrm>
          <a:prstGeom prst="rect">
            <a:avLst/>
          </a:prstGeom>
        </p:spPr>
      </p:pic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9693C3DD-9A72-8366-A7B1-AFCC9EE2F29B}"/>
              </a:ext>
            </a:extLst>
          </p:cNvPr>
          <p:cNvSpPr/>
          <p:nvPr/>
        </p:nvSpPr>
        <p:spPr>
          <a:xfrm>
            <a:off x="9700030" y="4905310"/>
            <a:ext cx="2214879" cy="1499669"/>
          </a:xfrm>
          <a:prstGeom prst="wedgeEllipseCallout">
            <a:avLst>
              <a:gd name="adj1" fmla="val -44884"/>
              <a:gd name="adj2" fmla="val 51771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Effective January 1, 2024, HPHC will redefine its HMO enrollment area to exclude the majority of Connecticut.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48BB6-606B-7B8D-E8F9-F3989F0B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8202"/>
            <a:ext cx="10972800" cy="1143000"/>
          </a:xfrm>
        </p:spPr>
        <p:txBody>
          <a:bodyPr/>
          <a:lstStyle/>
          <a:p>
            <a:r>
              <a:rPr lang="en-US" sz="3200" spc="-15">
                <a:solidFill>
                  <a:srgbClr val="7030A0"/>
                </a:solidFill>
              </a:rPr>
              <a:t>HPHC’s Focus </a:t>
            </a:r>
            <a:r>
              <a:rPr lang="en-US" sz="3200" spc="-15" err="1">
                <a:solidFill>
                  <a:srgbClr val="7030A0"/>
                </a:solidFill>
              </a:rPr>
              <a:t>Network</a:t>
            </a:r>
            <a:r>
              <a:rPr lang="en-US" sz="3200" spc="-30" baseline="30000" err="1">
                <a:solidFill>
                  <a:srgbClr val="7030A0"/>
                </a:solidFill>
              </a:rPr>
              <a:t>SM</a:t>
            </a:r>
            <a:r>
              <a:rPr lang="en-US" sz="3200" spc="-30">
                <a:solidFill>
                  <a:srgbClr val="7030A0"/>
                </a:solidFill>
              </a:rPr>
              <a:t> ⎼ </a:t>
            </a:r>
            <a:r>
              <a:rPr lang="en-US" sz="3200" spc="-15">
                <a:solidFill>
                  <a:srgbClr val="7030A0"/>
                </a:solidFill>
              </a:rPr>
              <a:t>MA HMO </a:t>
            </a:r>
            <a:endParaRPr lang="en-US">
              <a:solidFill>
                <a:srgbClr val="7030A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4294967295"/>
          </p:nvPr>
        </p:nvSpPr>
        <p:spPr>
          <a:xfrm>
            <a:off x="6919947" y="2873337"/>
            <a:ext cx="2139950" cy="7778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445" rIns="0" bIns="0" anchor="t">
            <a:normAutofit/>
          </a:bodyPr>
          <a:lstStyle/>
          <a:p>
            <a:pPr marL="0" marR="0" indent="0" algn="l">
              <a:lnSpc>
                <a:spcPts val="2400"/>
              </a:lnSpc>
              <a:spcAft>
                <a:spcPts val="1260"/>
              </a:spcAft>
              <a:buNone/>
            </a:pPr>
            <a:r>
              <a:rPr lang="en-US" sz="1000" b="1" spc="0">
                <a:solidFill>
                  <a:srgbClr val="282828"/>
                </a:solidFill>
              </a:rPr>
              <a:t>Member enrollment area </a:t>
            </a:r>
          </a:p>
          <a:p>
            <a:pPr marL="0" marR="0" indent="0" algn="l">
              <a:lnSpc>
                <a:spcPts val="2400"/>
              </a:lnSpc>
              <a:spcAft>
                <a:spcPts val="1260"/>
              </a:spcAft>
              <a:buNone/>
            </a:pPr>
            <a:r>
              <a:rPr lang="en-US" sz="1000" b="1" spc="0">
                <a:solidFill>
                  <a:srgbClr val="282828"/>
                </a:solidFill>
              </a:rPr>
              <a:t>Employer enrollment area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4294967295"/>
          </p:nvPr>
        </p:nvSpPr>
        <p:spPr>
          <a:xfrm>
            <a:off x="0" y="6523038"/>
            <a:ext cx="2286000" cy="131762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905" rIns="0" bIns="0" anchor="t">
            <a:normAutofit fontScale="97500"/>
          </a:bodyPr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  <a:tabLst>
                <a:tab pos="411480" algn="l"/>
                <a:tab pos="2286000" algn="r"/>
              </a:tabLst>
            </a:pPr>
            <a:r>
              <a:rPr lang="en-US" sz="850" spc="0">
                <a:solidFill>
                  <a:srgbClr val="AAAAAA"/>
                </a:solidFill>
                <a:latin typeface="Arial" panose="02020603050405020304" pitchFamily="2"/>
              </a:rPr>
              <a:t>5 / © Harvard Pilgrim Health Care 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1527272E-BE83-41C8-AF94-6972CB573BF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83470" y="4114140"/>
            <a:ext cx="5751512" cy="20986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Autofit/>
          </a:bodyPr>
          <a:lstStyle/>
          <a:p>
            <a:pPr marL="320040" marR="365760" indent="0">
              <a:lnSpc>
                <a:spcPts val="1700"/>
              </a:lnSpc>
            </a:pPr>
            <a:r>
              <a:rPr lang="en-US" sz="1400" spc="40">
                <a:solidFill>
                  <a:srgbClr val="282828"/>
                </a:solidFill>
              </a:rPr>
              <a:t> Providers who participate in the Focus Network are also referred to as </a:t>
            </a:r>
            <a:r>
              <a:rPr lang="en-US" sz="1400" b="1" spc="40">
                <a:solidFill>
                  <a:srgbClr val="282828"/>
                </a:solidFill>
              </a:rPr>
              <a:t>Easy Access </a:t>
            </a:r>
            <a:r>
              <a:rPr lang="en-US" sz="1400" spc="40">
                <a:solidFill>
                  <a:srgbClr val="282828"/>
                </a:solidFill>
              </a:rPr>
              <a:t>providers. </a:t>
            </a:r>
          </a:p>
          <a:p>
            <a:pPr marL="320040" marR="182880" indent="0">
              <a:lnSpc>
                <a:spcPts val="1700"/>
              </a:lnSpc>
              <a:spcBef>
                <a:spcPts val="1680"/>
              </a:spcBef>
            </a:pPr>
            <a:r>
              <a:rPr lang="en-US" sz="1400" spc="0">
                <a:solidFill>
                  <a:srgbClr val="282828"/>
                </a:solidFill>
              </a:rPr>
              <a:t> In this plan, you have coverage only from providers in the Focus Network.</a:t>
            </a:r>
            <a:r>
              <a:rPr lang="en-US" sz="1400">
                <a:solidFill>
                  <a:srgbClr val="282828"/>
                </a:solidFill>
              </a:rPr>
              <a:t> </a:t>
            </a:r>
            <a:endParaRPr lang="en-US" sz="1400" spc="0">
              <a:solidFill>
                <a:srgbClr val="282828"/>
              </a:solidFill>
            </a:endParaRPr>
          </a:p>
          <a:p>
            <a:pPr marL="320040" marR="182880" indent="0">
              <a:lnSpc>
                <a:spcPts val="1700"/>
              </a:lnSpc>
              <a:spcBef>
                <a:spcPts val="1705"/>
              </a:spcBef>
            </a:pPr>
            <a:r>
              <a:rPr lang="en-US" sz="1400" b="1" spc="45">
                <a:solidFill>
                  <a:srgbClr val="282828"/>
                </a:solidFill>
                <a:ea typeface="Tahoma"/>
              </a:rPr>
              <a:t> Authorized Access: UMASS Memorial Hospital </a:t>
            </a:r>
            <a:r>
              <a:rPr lang="en-US" sz="1400" spc="45">
                <a:solidFill>
                  <a:srgbClr val="282828"/>
                </a:solidFill>
                <a:ea typeface="Tahoma"/>
              </a:rPr>
              <a:t>providers are </a:t>
            </a:r>
            <a:r>
              <a:rPr lang="en-US" sz="1400" b="1" spc="45">
                <a:solidFill>
                  <a:srgbClr val="282828"/>
                </a:solidFill>
                <a:ea typeface="Tahoma"/>
              </a:rPr>
              <a:t>not </a:t>
            </a:r>
            <a:r>
              <a:rPr lang="en-US" sz="1400" spc="45">
                <a:solidFill>
                  <a:srgbClr val="282828"/>
                </a:solidFill>
                <a:ea typeface="Tahoma"/>
              </a:rPr>
              <a:t>part of the Focus Network. On rare occasions and with prior authorization from </a:t>
            </a:r>
            <a:r>
              <a:rPr lang="en-US" sz="1400" i="1" spc="45">
                <a:solidFill>
                  <a:srgbClr val="282828"/>
                </a:solidFill>
                <a:ea typeface="Tahoma"/>
              </a:rPr>
              <a:t>Harvard Pilgrim</a:t>
            </a:r>
            <a:r>
              <a:rPr lang="en-US" sz="1400" spc="45">
                <a:solidFill>
                  <a:srgbClr val="282828"/>
                </a:solidFill>
                <a:ea typeface="Tahoma"/>
              </a:rPr>
              <a:t>, members may see these approved providers. 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674025" y="1147737"/>
            <a:ext cx="5454188" cy="47529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6C3812C-7244-4CDC-9EEA-7B26BB0BB351}"/>
              </a:ext>
            </a:extLst>
          </p:cNvPr>
          <p:cNvSpPr/>
          <p:nvPr/>
        </p:nvSpPr>
        <p:spPr>
          <a:xfrm>
            <a:off x="6545699" y="3006436"/>
            <a:ext cx="149544" cy="12827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C3A61-1FE9-4D54-98A6-A62DE3A69ADD}"/>
              </a:ext>
            </a:extLst>
          </p:cNvPr>
          <p:cNvSpPr/>
          <p:nvPr/>
        </p:nvSpPr>
        <p:spPr>
          <a:xfrm>
            <a:off x="6545699" y="3460069"/>
            <a:ext cx="149544" cy="1282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2F37AC-C72C-48B3-87E4-FD3F1C363A7E}"/>
              </a:ext>
            </a:extLst>
          </p:cNvPr>
          <p:cNvSpPr txBox="1"/>
          <p:nvPr/>
        </p:nvSpPr>
        <p:spPr>
          <a:xfrm>
            <a:off x="6545699" y="2118842"/>
            <a:ext cx="490082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Focus Network = Limited Network (MA Only)</a:t>
            </a:r>
          </a:p>
        </p:txBody>
      </p:sp>
      <p:pic>
        <p:nvPicPr>
          <p:cNvPr id="13" name="Picture 2" descr="Home | Harvard Pilgrim Health Care">
            <a:extLst>
              <a:ext uri="{FF2B5EF4-FFF2-40B4-BE49-F238E27FC236}">
                <a16:creationId xmlns:a16="http://schemas.microsoft.com/office/drawing/2014/main" id="{E2B18936-8AD9-4170-8515-A677619AD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777" y="492876"/>
            <a:ext cx="2214880" cy="46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77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B274D-5743-4828-8243-998B27887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779" y="0"/>
            <a:ext cx="10972800" cy="916770"/>
          </a:xfrm>
        </p:spPr>
        <p:txBody>
          <a:bodyPr/>
          <a:lstStyle/>
          <a:p>
            <a:r>
              <a:rPr lang="en-US" dirty="0"/>
              <a:t>2024 Medical &amp; Prescription Dug Plan Options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5503F49-1E80-466D-A792-1CF743316B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824643"/>
              </p:ext>
            </p:extLst>
          </p:nvPr>
        </p:nvGraphicFramePr>
        <p:xfrm>
          <a:off x="424775" y="882788"/>
          <a:ext cx="11530519" cy="5004893"/>
        </p:xfrm>
        <a:graphic>
          <a:graphicData uri="http://schemas.openxmlformats.org/drawingml/2006/table">
            <a:tbl>
              <a:tblPr/>
              <a:tblGrid>
                <a:gridCol w="1916059">
                  <a:extLst>
                    <a:ext uri="{9D8B030D-6E8A-4147-A177-3AD203B41FA5}">
                      <a16:colId xmlns:a16="http://schemas.microsoft.com/office/drawing/2014/main" val="3654171723"/>
                    </a:ext>
                  </a:extLst>
                </a:gridCol>
                <a:gridCol w="1871377">
                  <a:extLst>
                    <a:ext uri="{9D8B030D-6E8A-4147-A177-3AD203B41FA5}">
                      <a16:colId xmlns:a16="http://schemas.microsoft.com/office/drawing/2014/main" val="635283776"/>
                    </a:ext>
                  </a:extLst>
                </a:gridCol>
                <a:gridCol w="1916059">
                  <a:extLst>
                    <a:ext uri="{9D8B030D-6E8A-4147-A177-3AD203B41FA5}">
                      <a16:colId xmlns:a16="http://schemas.microsoft.com/office/drawing/2014/main" val="1343724951"/>
                    </a:ext>
                  </a:extLst>
                </a:gridCol>
                <a:gridCol w="1818809">
                  <a:extLst>
                    <a:ext uri="{9D8B030D-6E8A-4147-A177-3AD203B41FA5}">
                      <a16:colId xmlns:a16="http://schemas.microsoft.com/office/drawing/2014/main" val="1438612895"/>
                    </a:ext>
                  </a:extLst>
                </a:gridCol>
                <a:gridCol w="1997537">
                  <a:extLst>
                    <a:ext uri="{9D8B030D-6E8A-4147-A177-3AD203B41FA5}">
                      <a16:colId xmlns:a16="http://schemas.microsoft.com/office/drawing/2014/main" val="4176052217"/>
                    </a:ext>
                  </a:extLst>
                </a:gridCol>
                <a:gridCol w="2010678">
                  <a:extLst>
                    <a:ext uri="{9D8B030D-6E8A-4147-A177-3AD203B41FA5}">
                      <a16:colId xmlns:a16="http://schemas.microsoft.com/office/drawing/2014/main" val="829984542"/>
                    </a:ext>
                  </a:extLst>
                </a:gridCol>
              </a:tblGrid>
              <a:tr h="3252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Benefit Summary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Focus HDHP HMO (MA)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HDHP PPO (National)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Focus HMO (MA)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HMO (MA/RI/NH/ME)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878950"/>
                  </a:ext>
                </a:extLst>
              </a:tr>
              <a:tr h="183863">
                <a:tc>
                  <a:txBody>
                    <a:bodyPr/>
                    <a:lstStyle/>
                    <a:p>
                      <a:pPr algn="l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In-Network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In-Network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Out-of-Network</a:t>
                      </a:r>
                    </a:p>
                  </a:txBody>
                  <a:tcPr marL="7509" marR="7509" marT="7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In-Network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In-Network 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11609"/>
                  </a:ext>
                </a:extLst>
              </a:tr>
              <a:tr h="219826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Deductibles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$2,000/ $4,000</a:t>
                      </a:r>
                      <a:endParaRPr lang="en-US" sz="900" b="0" i="1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$2,000/ $4,000 </a:t>
                      </a:r>
                      <a:endParaRPr lang="en-US" sz="900" b="0" i="1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$4,000/ $8,000 </a:t>
                      </a:r>
                      <a:endParaRPr lang="en-US" sz="900" b="0" i="1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$500/$1,000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$1,000/$2,000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192518"/>
                  </a:ext>
                </a:extLst>
              </a:tr>
              <a:tr h="18386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Holy Cross HSA Contribution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$500/$1,000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$500/$1,000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298645"/>
                  </a:ext>
                </a:extLst>
              </a:tr>
              <a:tr h="198007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Coinsurance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</a:t>
                      </a:r>
                    </a:p>
                  </a:txBody>
                  <a:tcPr marL="7509" marR="7509" marT="7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78637"/>
                  </a:ext>
                </a:extLst>
              </a:tr>
              <a:tr h="18386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Out-of-Pocket Maximums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791455"/>
                  </a:ext>
                </a:extLst>
              </a:tr>
              <a:tr h="435411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 and Prescription Drug Combined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$4,000/$8,000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$4,000/$8,000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$8,000/$16,000</a:t>
                      </a:r>
                    </a:p>
                  </a:txBody>
                  <a:tcPr marL="7509" marR="7509" marT="7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$2,500 / $5,000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$2,500 / $5,000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432190"/>
                  </a:ext>
                </a:extLst>
              </a:tr>
              <a:tr h="18386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Office Visits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205225"/>
                  </a:ext>
                </a:extLst>
              </a:tr>
              <a:tr h="18386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Preventative Exam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100%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100%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80% </a:t>
                      </a:r>
                    </a:p>
                  </a:txBody>
                  <a:tcPr marL="7509" marR="7509" marT="7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100%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100%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73366"/>
                  </a:ext>
                </a:extLst>
              </a:tr>
              <a:tr h="18386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Routine Vision Exam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100%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100%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80% after deductible</a:t>
                      </a:r>
                    </a:p>
                  </a:txBody>
                  <a:tcPr marL="7509" marR="7509" marT="7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100%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100%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6547364"/>
                  </a:ext>
                </a:extLst>
              </a:tr>
              <a:tr h="35358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Office Visits (PCP)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80% after deductible</a:t>
                      </a:r>
                    </a:p>
                  </a:txBody>
                  <a:tcPr marL="7509" marR="7509" marT="7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after two visits </a:t>
                      </a:r>
                      <a:b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($0 copay for the first two visits)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after two visits </a:t>
                      </a:r>
                      <a:b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($0 copay for the first two visits)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241523"/>
                  </a:ext>
                </a:extLst>
              </a:tr>
              <a:tr h="18386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Specialist Visits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80% after deductible</a:t>
                      </a:r>
                    </a:p>
                  </a:txBody>
                  <a:tcPr marL="7509" marR="7509" marT="7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1311253"/>
                  </a:ext>
                </a:extLst>
              </a:tr>
              <a:tr h="18386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Emergency Care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059349"/>
                  </a:ext>
                </a:extLst>
              </a:tr>
              <a:tr h="18386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Emergency Room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$100 copay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$100 copay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$100 copay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$100 copay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$100 copay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2788"/>
                  </a:ext>
                </a:extLst>
              </a:tr>
              <a:tr h="18386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Urgent Care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80% after deductible</a:t>
                      </a:r>
                    </a:p>
                  </a:txBody>
                  <a:tcPr marL="7509" marR="7509" marT="7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6245072"/>
                  </a:ext>
                </a:extLst>
              </a:tr>
              <a:tr h="18386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Inpatient/Outpatient Services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124191"/>
                  </a:ext>
                </a:extLst>
              </a:tr>
              <a:tr h="18386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Inpatient Hospital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100%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100%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80% after deductible</a:t>
                      </a:r>
                    </a:p>
                  </a:txBody>
                  <a:tcPr marL="7509" marR="7509" marT="7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100%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100%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5458222"/>
                  </a:ext>
                </a:extLst>
              </a:tr>
              <a:tr h="18386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Ambulatory Day Surgery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100%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100%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80% after deductible</a:t>
                      </a:r>
                    </a:p>
                  </a:txBody>
                  <a:tcPr marL="7509" marR="7509" marT="7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100%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100%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700394"/>
                  </a:ext>
                </a:extLst>
              </a:tr>
              <a:tr h="18386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Diagnostic X-Ray/Lab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100%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100%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80% after deductible</a:t>
                      </a:r>
                    </a:p>
                  </a:txBody>
                  <a:tcPr marL="7509" marR="7509" marT="7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 pays 100%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 pays 100%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915235"/>
                  </a:ext>
                </a:extLst>
              </a:tr>
              <a:tr h="18386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Imaging (CT/PET Scans, MRIs)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100%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100%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pays 80% after deductible</a:t>
                      </a:r>
                    </a:p>
                  </a:txBody>
                  <a:tcPr marL="7509" marR="7509" marT="7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 pays 100%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 pays 100% after deductible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137044"/>
                  </a:ext>
                </a:extLst>
              </a:tr>
              <a:tr h="304668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Prescription Drugs </a:t>
                      </a:r>
                      <a:endParaRPr 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(through OptumRx)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Deductible applies then…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Deductible applies then…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9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158901"/>
                  </a:ext>
                </a:extLst>
              </a:tr>
              <a:tr h="22629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Retail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$45/$65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$45/$65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Covered</a:t>
                      </a:r>
                    </a:p>
                  </a:txBody>
                  <a:tcPr marL="7509" marR="7509" marT="7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$45/$65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$45/$65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9349999"/>
                  </a:ext>
                </a:extLst>
              </a:tr>
              <a:tr h="183863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Mail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$90/$130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$90/$130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Covered</a:t>
                      </a:r>
                    </a:p>
                  </a:txBody>
                  <a:tcPr marL="7509" marR="7509" marT="75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$90/$130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9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$90/$130</a:t>
                      </a:r>
                    </a:p>
                  </a:txBody>
                  <a:tcPr marL="7509" marR="7509" marT="750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5271464"/>
                  </a:ext>
                </a:extLst>
              </a:tr>
            </a:tbl>
          </a:graphicData>
        </a:graphic>
      </p:graphicFrame>
      <p:pic>
        <p:nvPicPr>
          <p:cNvPr id="6146" name="Picture 2" descr="Home | Harvard Pilgrim Health Care">
            <a:extLst>
              <a:ext uri="{FF2B5EF4-FFF2-40B4-BE49-F238E27FC236}">
                <a16:creationId xmlns:a16="http://schemas.microsoft.com/office/drawing/2014/main" id="{54C78CE0-61D8-481E-AF34-196632E65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6057772"/>
            <a:ext cx="2728912" cy="57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oint32Health Selects OptumRx as Pharmacy Benefit Manager">
            <a:extLst>
              <a:ext uri="{FF2B5EF4-FFF2-40B4-BE49-F238E27FC236}">
                <a16:creationId xmlns:a16="http://schemas.microsoft.com/office/drawing/2014/main" id="{5F75087E-0116-415D-AB5B-3F1721900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182" r="-876"/>
          <a:stretch/>
        </p:blipFill>
        <p:spPr bwMode="auto">
          <a:xfrm>
            <a:off x="6447423" y="5904872"/>
            <a:ext cx="2001252" cy="88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143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261" y="109242"/>
            <a:ext cx="10972800" cy="1143000"/>
          </a:xfrm>
        </p:spPr>
        <p:txBody>
          <a:bodyPr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Medical &amp; Prescription Drug Plans: Employee Contributions 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1AF300-FFFC-4F38-9364-72EC3F050652}"/>
              </a:ext>
            </a:extLst>
          </p:cNvPr>
          <p:cNvSpPr txBox="1"/>
          <p:nvPr/>
        </p:nvSpPr>
        <p:spPr>
          <a:xfrm>
            <a:off x="1276239" y="2198575"/>
            <a:ext cx="2233542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Reminder: Holy Cross will make a lump sum HSA contribution of $500 (EE only) or $1,000 (Family tiers) 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7D52ECF5-2452-46DB-AC63-8438297F007A}"/>
              </a:ext>
            </a:extLst>
          </p:cNvPr>
          <p:cNvSpPr/>
          <p:nvPr/>
        </p:nvSpPr>
        <p:spPr>
          <a:xfrm>
            <a:off x="3717379" y="1802642"/>
            <a:ext cx="385822" cy="21153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EE3CCCD-3B59-4963-8FBC-131DD6BAA2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366343"/>
              </p:ext>
            </p:extLst>
          </p:nvPr>
        </p:nvGraphicFramePr>
        <p:xfrm>
          <a:off x="4342251" y="1253530"/>
          <a:ext cx="6573510" cy="5013260"/>
        </p:xfrm>
        <a:graphic>
          <a:graphicData uri="http://schemas.openxmlformats.org/drawingml/2006/table">
            <a:tbl>
              <a:tblPr/>
              <a:tblGrid>
                <a:gridCol w="2293392">
                  <a:extLst>
                    <a:ext uri="{9D8B030D-6E8A-4147-A177-3AD203B41FA5}">
                      <a16:colId xmlns:a16="http://schemas.microsoft.com/office/drawing/2014/main" val="3948740425"/>
                    </a:ext>
                  </a:extLst>
                </a:gridCol>
                <a:gridCol w="2140059">
                  <a:extLst>
                    <a:ext uri="{9D8B030D-6E8A-4147-A177-3AD203B41FA5}">
                      <a16:colId xmlns:a16="http://schemas.microsoft.com/office/drawing/2014/main" val="3824424197"/>
                    </a:ext>
                  </a:extLst>
                </a:gridCol>
                <a:gridCol w="2140059">
                  <a:extLst>
                    <a:ext uri="{9D8B030D-6E8A-4147-A177-3AD203B41FA5}">
                      <a16:colId xmlns:a16="http://schemas.microsoft.com/office/drawing/2014/main" val="1639183623"/>
                    </a:ext>
                  </a:extLst>
                </a:gridCol>
              </a:tblGrid>
              <a:tr h="447771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MONTHLY EMPLOYEE CONTRIBUTIONS</a:t>
                      </a:r>
                    </a:p>
                  </a:txBody>
                  <a:tcPr marL="9525" marR="9525" marT="9525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MONTHLY HOLY CROSS CONTRIBUTIONS</a:t>
                      </a:r>
                    </a:p>
                  </a:txBody>
                  <a:tcPr marL="7737" marR="7737" marT="7737" marB="371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81012"/>
                  </a:ext>
                </a:extLst>
              </a:tr>
              <a:tr h="2272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effectLst/>
                          <a:latin typeface="Arial Narrow" panose="020B0606020202030204" pitchFamily="34" charset="0"/>
                        </a:rPr>
                        <a:t>Focus HDHP HMO (MA)</a:t>
                      </a:r>
                    </a:p>
                  </a:txBody>
                  <a:tcPr marL="7737" marR="7737" marT="7737" marB="371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737" marR="7737" marT="7737" marB="3713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20194"/>
                  </a:ext>
                </a:extLst>
              </a:tr>
              <a:tr h="2162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Arial Narrow" panose="020B0606020202030204" pitchFamily="34" charset="0"/>
                        </a:rPr>
                        <a:t>Employee</a:t>
                      </a:r>
                    </a:p>
                  </a:txBody>
                  <a:tcPr marL="7737" marR="7737" marT="7737" marB="371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$35.33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$607.04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021414"/>
                  </a:ext>
                </a:extLst>
              </a:tr>
              <a:tr h="2162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Arial Narrow" panose="020B0606020202030204" pitchFamily="34" charset="0"/>
                        </a:rPr>
                        <a:t>Employee + Spouse</a:t>
                      </a:r>
                    </a:p>
                  </a:txBody>
                  <a:tcPr marL="7737" marR="7737" marT="7737" marB="371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$74.19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$1,274.80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6523125"/>
                  </a:ext>
                </a:extLst>
              </a:tr>
              <a:tr h="2162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Arial Narrow" panose="020B0606020202030204" pitchFamily="34" charset="0"/>
                        </a:rPr>
                        <a:t>Employee + Child(ren)</a:t>
                      </a:r>
                    </a:p>
                  </a:txBody>
                  <a:tcPr marL="7737" marR="7737" marT="7737" marB="371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$63.60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$1,092.69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2514348"/>
                  </a:ext>
                </a:extLst>
              </a:tr>
              <a:tr h="2162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Arial Narrow" panose="020B0606020202030204" pitchFamily="34" charset="0"/>
                        </a:rPr>
                        <a:t>Family</a:t>
                      </a:r>
                    </a:p>
                  </a:txBody>
                  <a:tcPr marL="7737" marR="7737" marT="7737" marB="371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$107.05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$1,839.35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0140083"/>
                  </a:ext>
                </a:extLst>
              </a:tr>
              <a:tr h="2162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effectLst/>
                          <a:latin typeface="Arial Narrow" panose="020B0606020202030204" pitchFamily="34" charset="0"/>
                        </a:rPr>
                        <a:t>HDHP PPO (National)</a:t>
                      </a:r>
                    </a:p>
                  </a:txBody>
                  <a:tcPr marL="7737" marR="7737" marT="7737" marB="371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139656"/>
                  </a:ext>
                </a:extLst>
              </a:tr>
              <a:tr h="2162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Arial Narrow" panose="020B0606020202030204" pitchFamily="34" charset="0"/>
                        </a:rPr>
                        <a:t>Employee</a:t>
                      </a:r>
                    </a:p>
                  </a:txBody>
                  <a:tcPr marL="7737" marR="7737" marT="7737" marB="371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$143.29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$610.86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682984"/>
                  </a:ext>
                </a:extLst>
              </a:tr>
              <a:tr h="2162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Arial Narrow" panose="020B0606020202030204" pitchFamily="34" charset="0"/>
                        </a:rPr>
                        <a:t>Employee + Spouse</a:t>
                      </a:r>
                    </a:p>
                  </a:txBody>
                  <a:tcPr marL="7737" marR="7737" marT="7737" marB="371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$300.90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$1,282.80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149551"/>
                  </a:ext>
                </a:extLst>
              </a:tr>
              <a:tr h="2162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Arial Narrow" panose="020B0606020202030204" pitchFamily="34" charset="0"/>
                        </a:rPr>
                        <a:t>Employee + Child(ren)</a:t>
                      </a:r>
                    </a:p>
                  </a:txBody>
                  <a:tcPr marL="7737" marR="7737" marT="7737" marB="371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$257.92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$1,099.55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92455"/>
                  </a:ext>
                </a:extLst>
              </a:tr>
              <a:tr h="2162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Arial Narrow" panose="020B0606020202030204" pitchFamily="34" charset="0"/>
                        </a:rPr>
                        <a:t>Family</a:t>
                      </a:r>
                    </a:p>
                  </a:txBody>
                  <a:tcPr marL="7737" marR="7737" marT="7737" marB="371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$434.16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$1,850.88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737094"/>
                  </a:ext>
                </a:extLst>
              </a:tr>
              <a:tr h="2162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effectLst/>
                          <a:latin typeface="Arial Narrow" panose="020B0606020202030204" pitchFamily="34" charset="0"/>
                        </a:rPr>
                        <a:t>Focus HMO (MA)</a:t>
                      </a:r>
                    </a:p>
                  </a:txBody>
                  <a:tcPr marL="7737" marR="7737" marT="7737" marB="371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818324"/>
                  </a:ext>
                </a:extLst>
              </a:tr>
              <a:tr h="2162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Arial Narrow" panose="020B0606020202030204" pitchFamily="34" charset="0"/>
                        </a:rPr>
                        <a:t>Employee</a:t>
                      </a:r>
                    </a:p>
                  </a:txBody>
                  <a:tcPr marL="7737" marR="7737" marT="7737" marB="371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$126.89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$691.75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999402"/>
                  </a:ext>
                </a:extLst>
              </a:tr>
              <a:tr h="2162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Arial Narrow" panose="020B0606020202030204" pitchFamily="34" charset="0"/>
                        </a:rPr>
                        <a:t>Employee + Spouse</a:t>
                      </a:r>
                    </a:p>
                  </a:txBody>
                  <a:tcPr marL="7737" marR="7737" marT="7737" marB="371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$266.46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$1,452.66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7169993"/>
                  </a:ext>
                </a:extLst>
              </a:tr>
              <a:tr h="2162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Arial Narrow" panose="020B0606020202030204" pitchFamily="34" charset="0"/>
                        </a:rPr>
                        <a:t>Employee + Child(ren)</a:t>
                      </a:r>
                    </a:p>
                  </a:txBody>
                  <a:tcPr marL="7737" marR="7737" marT="7737" marB="371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$228.40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$1,245.14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4634523"/>
                  </a:ext>
                </a:extLst>
              </a:tr>
              <a:tr h="2162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Arial Narrow" panose="020B0606020202030204" pitchFamily="34" charset="0"/>
                        </a:rPr>
                        <a:t>Family</a:t>
                      </a:r>
                    </a:p>
                  </a:txBody>
                  <a:tcPr marL="7737" marR="7737" marT="7737" marB="371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$384.47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$2,095.97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7470825"/>
                  </a:ext>
                </a:extLst>
              </a:tr>
              <a:tr h="2162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effectLst/>
                          <a:latin typeface="Arial Narrow" panose="020B0606020202030204" pitchFamily="34" charset="0"/>
                        </a:rPr>
                        <a:t>HMO (MA/CT/RI/NH/ME)</a:t>
                      </a:r>
                    </a:p>
                  </a:txBody>
                  <a:tcPr marL="7737" marR="7737" marT="7737" marB="371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966996"/>
                  </a:ext>
                </a:extLst>
              </a:tr>
              <a:tr h="2162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Arial Narrow" panose="020B0606020202030204" pitchFamily="34" charset="0"/>
                        </a:rPr>
                        <a:t>Employee</a:t>
                      </a:r>
                    </a:p>
                  </a:txBody>
                  <a:tcPr marL="7737" marR="7737" marT="7737" marB="371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$276.08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$692.62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343318"/>
                  </a:ext>
                </a:extLst>
              </a:tr>
              <a:tr h="2162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Arial Narrow" panose="020B0606020202030204" pitchFamily="34" charset="0"/>
                        </a:rPr>
                        <a:t>Employee + Spouse</a:t>
                      </a:r>
                    </a:p>
                  </a:txBody>
                  <a:tcPr marL="7737" marR="7737" marT="7737" marB="371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$579.77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$1,454.52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64125"/>
                  </a:ext>
                </a:extLst>
              </a:tr>
              <a:tr h="2162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Arial Narrow" panose="020B0606020202030204" pitchFamily="34" charset="0"/>
                        </a:rPr>
                        <a:t>Employee + Child(ren)</a:t>
                      </a:r>
                    </a:p>
                  </a:txBody>
                  <a:tcPr marL="7737" marR="7737" marT="7737" marB="371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$496.94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$1,246.71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362446"/>
                  </a:ext>
                </a:extLst>
              </a:tr>
              <a:tr h="2162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effectLst/>
                          <a:latin typeface="Arial Narrow" panose="020B0606020202030204" pitchFamily="34" charset="0"/>
                        </a:rPr>
                        <a:t>Family</a:t>
                      </a:r>
                    </a:p>
                  </a:txBody>
                  <a:tcPr marL="7737" marR="7737" marT="7737" marB="3713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$836.52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$2,098.64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2074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218D0D0-EE59-440B-97BD-A36C59DA64E7}"/>
              </a:ext>
            </a:extLst>
          </p:cNvPr>
          <p:cNvSpPr/>
          <p:nvPr/>
        </p:nvSpPr>
        <p:spPr>
          <a:xfrm>
            <a:off x="6638925" y="1253530"/>
            <a:ext cx="2114550" cy="50132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ome | Harvard Pilgrim Health Care">
            <a:extLst>
              <a:ext uri="{FF2B5EF4-FFF2-40B4-BE49-F238E27FC236}">
                <a16:creationId xmlns:a16="http://schemas.microsoft.com/office/drawing/2014/main" id="{A0BBF55D-DE32-4017-A2AD-300095A6F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43" y="4379959"/>
            <a:ext cx="2143534" cy="45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oint32Health Selects OptumRx as Pharmacy Benefit Manager">
            <a:extLst>
              <a:ext uri="{FF2B5EF4-FFF2-40B4-BE49-F238E27FC236}">
                <a16:creationId xmlns:a16="http://schemas.microsoft.com/office/drawing/2014/main" id="{EDB85CB8-B088-479B-BC6B-19262A90B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43" y="4921219"/>
            <a:ext cx="1899316" cy="9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308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2E70D-904F-C727-0034-5D8C1A82A801}"/>
              </a:ext>
            </a:extLst>
          </p:cNvPr>
          <p:cNvSpPr txBox="1">
            <a:spLocks/>
          </p:cNvSpPr>
          <p:nvPr/>
        </p:nvSpPr>
        <p:spPr>
          <a:xfrm>
            <a:off x="647700" y="501040"/>
            <a:ext cx="11315700" cy="79027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HPHC Behavioral Health: Self-Service Tools &amp; Specialty Care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C9DC72-DF58-B987-17B9-FB5759E6D3C3}"/>
              </a:ext>
            </a:extLst>
          </p:cNvPr>
          <p:cNvSpPr txBox="1"/>
          <p:nvPr/>
        </p:nvSpPr>
        <p:spPr>
          <a:xfrm>
            <a:off x="647700" y="1934076"/>
            <a:ext cx="3340608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3183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Virtual Therapy Services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Available seven days a week to support your mental health and well-being, including licensed coaching, talk therapy, medication management and more: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31837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AbleTo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31837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Doctor On Demand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31837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Valera Health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2D5B6D-5C4A-D70A-9B0D-D8F99113D56C}"/>
              </a:ext>
            </a:extLst>
          </p:cNvPr>
          <p:cNvSpPr txBox="1"/>
          <p:nvPr/>
        </p:nvSpPr>
        <p:spPr>
          <a:xfrm>
            <a:off x="4336542" y="1934076"/>
            <a:ext cx="3518915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3183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Specialty Care Providers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Quick and easy access to care for autism spectrum disorder for children, and outpatient psychiatry and therapy for adults, children and adolescents: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31837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Cortica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31837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Transformations Care Network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08CB8D-B3BD-4D9D-2387-AED1B7FCBD45}"/>
              </a:ext>
            </a:extLst>
          </p:cNvPr>
          <p:cNvSpPr txBox="1"/>
          <p:nvPr/>
        </p:nvSpPr>
        <p:spPr>
          <a:xfrm>
            <a:off x="8324091" y="1908226"/>
            <a:ext cx="3220209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3183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Substance Use Treatment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range of treatment options, with support from our internal care management team after inpatient treatment: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31837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Multiple network providers, including Spectrum Health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31837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Our Addiction Recovery Care Management Team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31837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97A530-F5E1-6E3E-E00B-6F56C6D2C8A0}"/>
              </a:ext>
            </a:extLst>
          </p:cNvPr>
          <p:cNvSpPr txBox="1"/>
          <p:nvPr/>
        </p:nvSpPr>
        <p:spPr>
          <a:xfrm>
            <a:off x="685799" y="1291311"/>
            <a:ext cx="10667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Personalized and effective care, with a focus on improving access to care and overall health outcomes.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A47599-0F40-CCC2-96CC-6E7F248EA11A}"/>
              </a:ext>
            </a:extLst>
          </p:cNvPr>
          <p:cNvCxnSpPr>
            <a:cxnSpLocks/>
          </p:cNvCxnSpPr>
          <p:nvPr/>
        </p:nvCxnSpPr>
        <p:spPr>
          <a:xfrm>
            <a:off x="3988308" y="1934076"/>
            <a:ext cx="0" cy="3275856"/>
          </a:xfrm>
          <a:prstGeom prst="line">
            <a:avLst/>
          </a:prstGeom>
          <a:ln w="12700">
            <a:solidFill>
              <a:srgbClr val="FF98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D13332-57D4-3705-5664-8B01D0A3113E}"/>
              </a:ext>
            </a:extLst>
          </p:cNvPr>
          <p:cNvCxnSpPr>
            <a:cxnSpLocks/>
          </p:cNvCxnSpPr>
          <p:nvPr/>
        </p:nvCxnSpPr>
        <p:spPr>
          <a:xfrm>
            <a:off x="7982527" y="1908226"/>
            <a:ext cx="0" cy="3275856"/>
          </a:xfrm>
          <a:prstGeom prst="line">
            <a:avLst/>
          </a:prstGeom>
          <a:ln w="12700">
            <a:solidFill>
              <a:srgbClr val="FF98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F82A35-BF63-054F-8ACE-AD30471321AF}"/>
              </a:ext>
            </a:extLst>
          </p:cNvPr>
          <p:cNvSpPr txBox="1"/>
          <p:nvPr/>
        </p:nvSpPr>
        <p:spPr>
          <a:xfrm>
            <a:off x="971550" y="5626776"/>
            <a:ext cx="1066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If you’re experiencing a crisis or emergency, you should always call 911 or go to the nearest emergency facility right away.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4B2138-1E1A-CE2D-B94C-31FCEA3963BC}"/>
              </a:ext>
            </a:extLst>
          </p:cNvPr>
          <p:cNvSpPr txBox="1">
            <a:spLocks/>
          </p:cNvSpPr>
          <p:nvPr/>
        </p:nvSpPr>
        <p:spPr>
          <a:xfrm>
            <a:off x="10179312" y="6356350"/>
            <a:ext cx="1174488" cy="2560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A5112CE9-3AD1-1E49-A157-8B693BD138B7}" type="slidenum">
              <a:rPr lang="en-US" sz="900" smtClean="0">
                <a:solidFill>
                  <a:srgbClr val="3A3A3A">
                    <a:tint val="75000"/>
                  </a:srgbClr>
                </a:solidFill>
                <a:latin typeface="Poltrack Sans Light"/>
              </a:rPr>
              <a:pPr algn="r">
                <a:defRPr/>
              </a:pPr>
              <a:t>9</a:t>
            </a:fld>
            <a:endParaRPr lang="en-US" sz="900">
              <a:solidFill>
                <a:srgbClr val="3A3A3A">
                  <a:tint val="75000"/>
                </a:srgbClr>
              </a:solidFill>
              <a:latin typeface="Poltrac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283223605"/>
      </p:ext>
    </p:extLst>
  </p:cSld>
  <p:clrMapOvr>
    <a:masterClrMapping/>
  </p:clrMapOvr>
</p:sld>
</file>

<file path=ppt/theme/theme1.xml><?xml version="1.0" encoding="utf-8"?>
<a:theme xmlns:a="http://schemas.openxmlformats.org/drawingml/2006/main" name="HolyCrossPowerPointTemplateNoTagFinal (3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572DAA2-F025-4C89-A2CA-AD8F94F6347E}" vid="{FE47F35E-02D2-4F1A-9821-AA318FE0DD63}"/>
    </a:ext>
  </a:extLst>
</a:theme>
</file>

<file path=ppt/theme/theme2.xml><?xml version="1.0" encoding="utf-8"?>
<a:theme xmlns:a="http://schemas.openxmlformats.org/drawingml/2006/main" name="HolyCrossPowerPointTemplateNoTagFinal (3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572DAA2-F025-4C89-A2CA-AD8F94F6347E}" vid="{FE47F35E-02D2-4F1A-9821-AA318FE0DD6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FA8F2E83916046ABF3B56C20DD8130" ma:contentTypeVersion="21" ma:contentTypeDescription="Create a new document." ma:contentTypeScope="" ma:versionID="26555ce7355cb56bb49601e9d15b0f5f">
  <xsd:schema xmlns:xsd="http://www.w3.org/2001/XMLSchema" xmlns:xs="http://www.w3.org/2001/XMLSchema" xmlns:p="http://schemas.microsoft.com/office/2006/metadata/properties" xmlns:ns1="http://schemas.microsoft.com/sharepoint/v3" xmlns:ns2="92e8e43f-d336-40f6-a804-58eec3b9d998" xmlns:ns3="44666e44-fbf8-44d6-bb42-b454b5ccdecf" targetNamespace="http://schemas.microsoft.com/office/2006/metadata/properties" ma:root="true" ma:fieldsID="12ea9919333614876b979f722a7d0ef5" ns1:_="" ns2:_="" ns3:_="">
    <xsd:import namespace="http://schemas.microsoft.com/sharepoint/v3"/>
    <xsd:import namespace="92e8e43f-d336-40f6-a804-58eec3b9d998"/>
    <xsd:import namespace="44666e44-fbf8-44d6-bb42-b454b5ccde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3:TaxCatchAll" minOccurs="0"/>
                <xsd:element ref="ns2:lcf76f155ced4ddcb4097134ff3c332f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e8e43f-d336-40f6-a804-58eec3b9d9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c8cf1c0-73f6-4b47-a830-15ce22631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66e44-fbf8-44d6-bb42-b454b5ccdec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6ed9a38-48fd-4362-96c7-71284860ddc2}" ma:internalName="TaxCatchAll" ma:showField="CatchAllData" ma:web="44666e44-fbf8-44d6-bb42-b454b5ccde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4666e44-fbf8-44d6-bb42-b454b5ccdecf" xsi:nil="true"/>
    <lcf76f155ced4ddcb4097134ff3c332f xmlns="92e8e43f-d336-40f6-a804-58eec3b9d998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  <SharedWithUsers xmlns="44666e44-fbf8-44d6-bb42-b454b5ccdecf">
      <UserInfo>
        <DisplayName>Jessie Campbell</DisplayName>
        <AccountId>79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C8EE6E3-F636-4463-B74F-27C737DCD4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3C6CA0-1D4F-4E4C-9475-50B585B5E19E}">
  <ds:schemaRefs>
    <ds:schemaRef ds:uri="44666e44-fbf8-44d6-bb42-b454b5ccdecf"/>
    <ds:schemaRef ds:uri="92e8e43f-d336-40f6-a804-58eec3b9d99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06341A0-9BC9-4CE2-A63A-E3E3BAF8728B}">
  <ds:schemaRefs>
    <ds:schemaRef ds:uri="44666e44-fbf8-44d6-bb42-b454b5ccdecf"/>
    <ds:schemaRef ds:uri="92e8e43f-d336-40f6-a804-58eec3b9d99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hcpowerpoint2020_16x9 (1)</Template>
  <TotalTime>22</TotalTime>
  <Words>2460</Words>
  <Application>Microsoft Office PowerPoint</Application>
  <PresentationFormat>Widescreen</PresentationFormat>
  <Paragraphs>388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Arial Narrow</vt:lpstr>
      <vt:lpstr>Calibri</vt:lpstr>
      <vt:lpstr>Cambria Math</vt:lpstr>
      <vt:lpstr>Lucida Grande</vt:lpstr>
      <vt:lpstr>Microsoft Sans Serif</vt:lpstr>
      <vt:lpstr>Poltrack Sans Light</vt:lpstr>
      <vt:lpstr>Symbol</vt:lpstr>
      <vt:lpstr>Times New Roman</vt:lpstr>
      <vt:lpstr>Wingdings</vt:lpstr>
      <vt:lpstr>HolyCrossPowerPointTemplateNoTagFinal (3)</vt:lpstr>
      <vt:lpstr>HolyCrossPowerPointTemplateNoTagFinal (3)</vt:lpstr>
      <vt:lpstr>2024 Open Enrollment Presentation</vt:lpstr>
      <vt:lpstr>Agenda </vt:lpstr>
      <vt:lpstr>Open enrollment overview</vt:lpstr>
      <vt:lpstr>Open Enrollment Overview </vt:lpstr>
      <vt:lpstr>HPHC’s HMO &amp; PPO Networks</vt:lpstr>
      <vt:lpstr>HPHC’s Focus NetworkSM ⎼ MA HMO </vt:lpstr>
      <vt:lpstr>2024 Medical &amp; Prescription Dug Plan Options</vt:lpstr>
      <vt:lpstr>Medical &amp; Prescription Drug Plans: Employee Contributions </vt:lpstr>
      <vt:lpstr>PowerPoint Presentation</vt:lpstr>
      <vt:lpstr>HPHC Wellness Programs and Services</vt:lpstr>
      <vt:lpstr>HPHC Digital Tools and Support</vt:lpstr>
      <vt:lpstr> additional benefits</vt:lpstr>
      <vt:lpstr>Dental Coverage: Plan Enhancement – No rate change </vt:lpstr>
      <vt:lpstr>Vision Coverage: Plan Enhancement – No rate change </vt:lpstr>
      <vt:lpstr>Spending Accounts Overview</vt:lpstr>
      <vt:lpstr>DetecTogether</vt:lpstr>
      <vt:lpstr>Next Steps: How to enroll</vt:lpstr>
      <vt:lpstr>How to Enroll – HR Self- Service – PeopleSoft </vt:lpstr>
      <vt:lpstr>Additional Resources</vt:lpstr>
      <vt:lpstr>Questions?</vt:lpstr>
    </vt:vector>
  </TitlesOfParts>
  <Company>College of the Holy Cross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Open Enrollment Presentation</dc:title>
  <dc:creator>Jessie Campbell</dc:creator>
  <cp:lastModifiedBy>Erika Fradsham</cp:lastModifiedBy>
  <cp:revision>3</cp:revision>
  <dcterms:created xsi:type="dcterms:W3CDTF">2021-10-25T16:54:23Z</dcterms:created>
  <dcterms:modified xsi:type="dcterms:W3CDTF">2023-10-18T20:59:39Z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0x01010067FA8F2E83916046ABF3B56C20DD8130</vt:lpwstr>
  </property>
  <property fmtid="{D5CDD505-2E9C-101B-9397-08002B2CF9AE}" pid="3" name="TitusGUID">
    <vt:lpwstr>61ab0749-d564-44a8-ad7e-b57d414404e5</vt:lpwstr>
  </property>
  <property fmtid="{D5CDD505-2E9C-101B-9397-08002B2CF9AE}" pid="4" name="Classification">
    <vt:lpwstr>General Business</vt:lpwstr>
  </property>
  <property fmtid="{D5CDD505-2E9C-101B-9397-08002B2CF9AE}" pid="5" name="Retention">
    <vt:lpwstr>11 Years</vt:lpwstr>
  </property>
  <property fmtid="{D5CDD505-2E9C-101B-9397-08002B2CF9AE}" pid="6" name="DisplayClassification">
    <vt:lpwstr>Yes</vt:lpwstr>
  </property>
  <property fmtid="{D5CDD505-2E9C-101B-9397-08002B2CF9AE}" pid="7" name="MediaServiceImageTags">
    <vt:lpwstr/>
  </property>
</Properties>
</file>